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7" r:id="rId33"/>
    <p:sldId id="288" r:id="rId34"/>
    <p:sldId id="289" r:id="rId35"/>
    <p:sldId id="290" r:id="rId36"/>
    <p:sldId id="291" r:id="rId37"/>
    <p:sldId id="292" r:id="rId38"/>
    <p:sldId id="293" r:id="rId39"/>
    <p:sldId id="294" r:id="rId40"/>
    <p:sldId id="2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PlaceHolder 1"/>
          <p:cNvSpPr>
            <a:spLocks noGrp="1"/>
          </p:cNvSpPr>
          <p:nvPr>
            <p:ph type="body"/>
          </p:nvPr>
        </p:nvSpPr>
        <p:spPr>
          <a:xfrm>
            <a:off x="756000" y="5078520"/>
            <a:ext cx="6047640" cy="4811040"/>
          </a:xfrm>
          <a:prstGeom prst="rect">
            <a:avLst/>
          </a:prstGeom>
        </p:spPr>
        <p:txBody>
          <a:bodyPr lIns="0" tIns="0" rIns="0" bIns="0"/>
          <a:lstStyle/>
          <a:p>
            <a:r>
              <a:rPr lang="en-NZ" sz="2000" b="0" strike="noStrike" spc="-1">
                <a:solidFill>
                  <a:srgbClr val="000000"/>
                </a:solidFill>
                <a:uFill>
                  <a:solidFill>
                    <a:srgbClr val="FFFFFF"/>
                  </a:solidFill>
                </a:uFill>
                <a:latin typeface="Arial"/>
              </a:rPr>
              <a:t>Click to edit the notes' format</a:t>
            </a:r>
          </a:p>
        </p:txBody>
      </p:sp>
      <p:sp>
        <p:nvSpPr>
          <p:cNvPr id="95" name="PlaceHolder 2"/>
          <p:cNvSpPr>
            <a:spLocks noGrp="1"/>
          </p:cNvSpPr>
          <p:nvPr>
            <p:ph type="hdr"/>
          </p:nvPr>
        </p:nvSpPr>
        <p:spPr>
          <a:xfrm>
            <a:off x="0" y="0"/>
            <a:ext cx="3280680" cy="534240"/>
          </a:xfrm>
          <a:prstGeom prst="rect">
            <a:avLst/>
          </a:prstGeom>
        </p:spPr>
        <p:txBody>
          <a:bodyPr lIns="0" tIns="0" rIns="0" bIns="0"/>
          <a:lstStyle/>
          <a:p>
            <a:r>
              <a:rPr lang="en-NZ" sz="1400" b="0" strike="noStrike" spc="-1">
                <a:solidFill>
                  <a:srgbClr val="000000"/>
                </a:solidFill>
                <a:uFill>
                  <a:solidFill>
                    <a:srgbClr val="FFFFFF"/>
                  </a:solidFill>
                </a:uFill>
                <a:latin typeface="Times New Roman"/>
              </a:rPr>
              <a:t>&lt;header&gt;</a:t>
            </a:r>
          </a:p>
        </p:txBody>
      </p:sp>
      <p:sp>
        <p:nvSpPr>
          <p:cNvPr id="96" name="PlaceHolder 3"/>
          <p:cNvSpPr>
            <a:spLocks noGrp="1"/>
          </p:cNvSpPr>
          <p:nvPr>
            <p:ph type="dt"/>
          </p:nvPr>
        </p:nvSpPr>
        <p:spPr>
          <a:xfrm>
            <a:off x="4278960" y="0"/>
            <a:ext cx="3280680" cy="534240"/>
          </a:xfrm>
          <a:prstGeom prst="rect">
            <a:avLst/>
          </a:prstGeom>
        </p:spPr>
        <p:txBody>
          <a:bodyPr lIns="0" tIns="0" rIns="0" bIns="0"/>
          <a:lstStyle/>
          <a:p>
            <a:pPr algn="r"/>
            <a:r>
              <a:rPr lang="en-NZ" sz="1400" b="0" strike="noStrike" spc="-1">
                <a:solidFill>
                  <a:srgbClr val="000000"/>
                </a:solidFill>
                <a:uFill>
                  <a:solidFill>
                    <a:srgbClr val="FFFFFF"/>
                  </a:solidFill>
                </a:uFill>
                <a:latin typeface="Times New Roman"/>
              </a:rPr>
              <a:t>&lt;date/time&gt;</a:t>
            </a:r>
          </a:p>
        </p:txBody>
      </p:sp>
      <p:sp>
        <p:nvSpPr>
          <p:cNvPr id="97" name="PlaceHolder 4"/>
          <p:cNvSpPr>
            <a:spLocks noGrp="1"/>
          </p:cNvSpPr>
          <p:nvPr>
            <p:ph type="ftr"/>
          </p:nvPr>
        </p:nvSpPr>
        <p:spPr>
          <a:xfrm>
            <a:off x="0" y="10157400"/>
            <a:ext cx="3280680" cy="534240"/>
          </a:xfrm>
          <a:prstGeom prst="rect">
            <a:avLst/>
          </a:prstGeom>
        </p:spPr>
        <p:txBody>
          <a:bodyPr lIns="0" tIns="0" rIns="0" bIns="0" anchor="b"/>
          <a:lstStyle/>
          <a:p>
            <a:r>
              <a:rPr lang="en-NZ" sz="1400" b="0" strike="noStrike" spc="-1">
                <a:solidFill>
                  <a:srgbClr val="000000"/>
                </a:solidFill>
                <a:uFill>
                  <a:solidFill>
                    <a:srgbClr val="FFFFFF"/>
                  </a:solidFill>
                </a:uFill>
                <a:latin typeface="Times New Roman"/>
              </a:rPr>
              <a:t>&lt;footer&gt;</a:t>
            </a:r>
          </a:p>
        </p:txBody>
      </p:sp>
      <p:sp>
        <p:nvSpPr>
          <p:cNvPr id="98" name="PlaceHolder 5"/>
          <p:cNvSpPr>
            <a:spLocks noGrp="1"/>
          </p:cNvSpPr>
          <p:nvPr>
            <p:ph type="sldNum"/>
          </p:nvPr>
        </p:nvSpPr>
        <p:spPr>
          <a:xfrm>
            <a:off x="4278960" y="10157400"/>
            <a:ext cx="3280680" cy="534240"/>
          </a:xfrm>
          <a:prstGeom prst="rect">
            <a:avLst/>
          </a:prstGeom>
        </p:spPr>
        <p:txBody>
          <a:bodyPr lIns="0" tIns="0" rIns="0" bIns="0" anchor="b"/>
          <a:lstStyle/>
          <a:p>
            <a:pPr algn="r"/>
            <a:fld id="{3B59C412-8DEE-44C4-94E4-F4B923EEBB9D}" type="slidenum">
              <a:rPr lang="en-NZ" sz="1400" b="0" strike="noStrike" spc="-1">
                <a:solidFill>
                  <a:srgbClr val="000000"/>
                </a:solidFill>
                <a:uFill>
                  <a:solidFill>
                    <a:srgbClr val="FFFFFF"/>
                  </a:solidFill>
                </a:uFill>
                <a:latin typeface="Times New Roman"/>
              </a:rPr>
              <a:t>‹#›</a:t>
            </a:fld>
            <a:endParaRPr lang="en-NZ"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Environmental gadients – coastal to inland, latitude, altitude, inland basin climate, rainfall gradient, wind, greywcke- tertiary, disturbance</a:t>
            </a:r>
          </a:p>
          <a:p>
            <a:r>
              <a:rPr lang="en-NZ" sz="2000" b="0" strike="noStrike" spc="-1">
                <a:solidFill>
                  <a:srgbClr val="000000"/>
                </a:solidFill>
                <a:uFill>
                  <a:solidFill>
                    <a:srgbClr val="FFFFFF"/>
                  </a:solidFill>
                </a:uFill>
                <a:latin typeface="Arial"/>
              </a:rPr>
              <a:t>Ashburton 3183 km2 4 ER 10 ED, 40 bigger</a:t>
            </a:r>
          </a:p>
        </p:txBody>
      </p:sp>
      <p:sp>
        <p:nvSpPr>
          <p:cNvPr id="283" name="TextShape 2"/>
          <p:cNvSpPr txBox="1"/>
          <p:nvPr/>
        </p:nvSpPr>
        <p:spPr>
          <a:xfrm>
            <a:off x="3884760" y="8685360"/>
            <a:ext cx="2971440" cy="458280"/>
          </a:xfrm>
          <a:prstGeom prst="rect">
            <a:avLst/>
          </a:prstGeom>
          <a:noFill/>
          <a:ln>
            <a:noFill/>
          </a:ln>
        </p:spPr>
        <p:txBody>
          <a:bodyPr anchor="b"/>
          <a:lstStyle/>
          <a:p>
            <a:pPr algn="r">
              <a:lnSpc>
                <a:spcPct val="100000"/>
              </a:lnSpc>
            </a:pPr>
            <a:fld id="{F0B9CC4D-7DE7-4CDD-BCD6-333207DEC3DB}" type="slidenum">
              <a:rPr lang="en-NZ" sz="1200" b="0" strike="noStrike" spc="-1">
                <a:solidFill>
                  <a:srgbClr val="000000"/>
                </a:solidFill>
                <a:uFill>
                  <a:solidFill>
                    <a:srgbClr val="FFFFFF"/>
                  </a:solidFill>
                </a:uFill>
                <a:latin typeface="Times New Roman"/>
              </a:rPr>
              <a:t>2</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The cold, frosty, well-drained gravel soils inland basins may be supported patches of beech-totara forest – Amuri plains, Emu plains, Hamner plains had a mix of low, open kanuka forest, matagouri shrublands, silver tussock and short mat vegetation. This was easily cleared by fire, then rabbits, then the “worst” land planted in pines in the 1920’s. Medbury and Culverden scientific reserves are precious relicts that hold onto the plants and insects. Here is the very rare matagouri moth in Culverden reserve. 2.6 ha Bankside reserve had 66 specie sin 1970, now only 26 native species and 26 new exotic species. But it has held onto its insects and worms. </a:t>
            </a:r>
          </a:p>
          <a:p>
            <a:endParaRPr lang="en-NZ" sz="2000" b="0" strike="noStrike" spc="-1">
              <a:solidFill>
                <a:srgbClr val="000000"/>
              </a:solidFill>
              <a:uFill>
                <a:solidFill>
                  <a:srgbClr val="FFFFFF"/>
                </a:solidFill>
              </a:uFill>
              <a:latin typeface="Arial"/>
            </a:endParaRPr>
          </a:p>
        </p:txBody>
      </p:sp>
      <p:sp>
        <p:nvSpPr>
          <p:cNvPr id="301" name="TextShape 2"/>
          <p:cNvSpPr txBox="1"/>
          <p:nvPr/>
        </p:nvSpPr>
        <p:spPr>
          <a:xfrm>
            <a:off x="3884760" y="8685360"/>
            <a:ext cx="2971440" cy="458280"/>
          </a:xfrm>
          <a:prstGeom prst="rect">
            <a:avLst/>
          </a:prstGeom>
          <a:noFill/>
          <a:ln>
            <a:noFill/>
          </a:ln>
        </p:spPr>
        <p:txBody>
          <a:bodyPr anchor="b"/>
          <a:lstStyle/>
          <a:p>
            <a:pPr algn="r">
              <a:lnSpc>
                <a:spcPct val="100000"/>
              </a:lnSpc>
            </a:pPr>
            <a:fld id="{2EC48094-98E0-424D-9E00-B71284001DFC}" type="slidenum">
              <a:rPr lang="en-NZ" sz="1200" b="0" strike="noStrike" spc="-1">
                <a:solidFill>
                  <a:srgbClr val="000000"/>
                </a:solidFill>
                <a:uFill>
                  <a:solidFill>
                    <a:srgbClr val="FFFFFF"/>
                  </a:solidFill>
                </a:uFill>
                <a:latin typeface="Times New Roman"/>
              </a:rPr>
              <a:t>11</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shrubland</a:t>
            </a:r>
          </a:p>
        </p:txBody>
      </p:sp>
      <p:sp>
        <p:nvSpPr>
          <p:cNvPr id="303" name="TextShape 2"/>
          <p:cNvSpPr txBox="1"/>
          <p:nvPr/>
        </p:nvSpPr>
        <p:spPr>
          <a:xfrm>
            <a:off x="3884760" y="8685360"/>
            <a:ext cx="2971440" cy="458280"/>
          </a:xfrm>
          <a:prstGeom prst="rect">
            <a:avLst/>
          </a:prstGeom>
          <a:noFill/>
          <a:ln>
            <a:noFill/>
          </a:ln>
        </p:spPr>
        <p:txBody>
          <a:bodyPr anchor="b"/>
          <a:lstStyle/>
          <a:p>
            <a:pPr algn="r">
              <a:lnSpc>
                <a:spcPct val="100000"/>
              </a:lnSpc>
            </a:pPr>
            <a:fld id="{6F8468B6-6E22-4F95-8803-80AA330FE6D0}" type="slidenum">
              <a:rPr lang="en-NZ" sz="1200" b="0" strike="noStrike" spc="-1">
                <a:solidFill>
                  <a:srgbClr val="000000"/>
                </a:solidFill>
                <a:uFill>
                  <a:solidFill>
                    <a:srgbClr val="FFFFFF"/>
                  </a:solidFill>
                </a:uFill>
                <a:latin typeface="Times New Roman"/>
              </a:rPr>
              <a:t>12</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Undescribed species in the Common Copper group, probably the Canterbury Copper.  Lycaena. Lowcliff. Male.</a:t>
            </a:r>
          </a:p>
        </p:txBody>
      </p:sp>
      <p:sp>
        <p:nvSpPr>
          <p:cNvPr id="305" name="TextShape 2"/>
          <p:cNvSpPr txBox="1"/>
          <p:nvPr/>
        </p:nvSpPr>
        <p:spPr>
          <a:xfrm>
            <a:off x="3884760" y="8685360"/>
            <a:ext cx="2971440" cy="458280"/>
          </a:xfrm>
          <a:prstGeom prst="rect">
            <a:avLst/>
          </a:prstGeom>
          <a:noFill/>
          <a:ln>
            <a:noFill/>
          </a:ln>
        </p:spPr>
        <p:txBody>
          <a:bodyPr anchor="b"/>
          <a:lstStyle/>
          <a:p>
            <a:pPr algn="r">
              <a:lnSpc>
                <a:spcPct val="100000"/>
              </a:lnSpc>
            </a:pPr>
            <a:fld id="{927062FF-3BF6-4ACC-BE30-626902C5A002}" type="slidenum">
              <a:rPr lang="en-NZ" sz="1200" b="0" strike="noStrike" spc="-1">
                <a:solidFill>
                  <a:srgbClr val="000000"/>
                </a:solidFill>
                <a:uFill>
                  <a:solidFill>
                    <a:srgbClr val="FFFFFF"/>
                  </a:solidFill>
                </a:uFill>
                <a:latin typeface="Times New Roman"/>
              </a:rPr>
              <a:t>13</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Kit Pawsey QEII trust wetland on an open day. Lepidosperma australe on Ram paddock Road</a:t>
            </a:r>
          </a:p>
        </p:txBody>
      </p:sp>
      <p:sp>
        <p:nvSpPr>
          <p:cNvPr id="307" name="TextShape 2"/>
          <p:cNvSpPr txBox="1"/>
          <p:nvPr/>
        </p:nvSpPr>
        <p:spPr>
          <a:xfrm>
            <a:off x="3884760" y="8685360"/>
            <a:ext cx="2971440" cy="458280"/>
          </a:xfrm>
          <a:prstGeom prst="rect">
            <a:avLst/>
          </a:prstGeom>
          <a:noFill/>
          <a:ln>
            <a:noFill/>
          </a:ln>
        </p:spPr>
        <p:txBody>
          <a:bodyPr anchor="b"/>
          <a:lstStyle/>
          <a:p>
            <a:pPr algn="r">
              <a:lnSpc>
                <a:spcPct val="100000"/>
              </a:lnSpc>
            </a:pPr>
            <a:fld id="{2C89796F-EE4A-45C2-97B0-070CAE2C06EF}" type="slidenum">
              <a:rPr lang="en-NZ" sz="1200" b="0" strike="noStrike" spc="-1">
                <a:solidFill>
                  <a:srgbClr val="000000"/>
                </a:solidFill>
                <a:uFill>
                  <a:solidFill>
                    <a:srgbClr val="FFFFFF"/>
                  </a:solidFill>
                </a:uFill>
                <a:latin typeface="Times New Roman"/>
              </a:rPr>
              <a:t>14</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The Eastern ranges – Doctors Hills, Lowry, Omihi, the home of low forest and shrubland. Here the tenacious wiggywig hangs on.</a:t>
            </a:r>
          </a:p>
        </p:txBody>
      </p:sp>
      <p:sp>
        <p:nvSpPr>
          <p:cNvPr id="309" name="TextShape 2"/>
          <p:cNvSpPr txBox="1"/>
          <p:nvPr/>
        </p:nvSpPr>
        <p:spPr>
          <a:xfrm>
            <a:off x="3884760" y="8685360"/>
            <a:ext cx="2971440" cy="458280"/>
          </a:xfrm>
          <a:prstGeom prst="rect">
            <a:avLst/>
          </a:prstGeom>
          <a:noFill/>
          <a:ln>
            <a:noFill/>
          </a:ln>
        </p:spPr>
        <p:txBody>
          <a:bodyPr anchor="b"/>
          <a:lstStyle/>
          <a:p>
            <a:pPr algn="r">
              <a:lnSpc>
                <a:spcPct val="100000"/>
              </a:lnSpc>
            </a:pPr>
            <a:fld id="{C796C54B-B35C-4A0A-85C7-EEC227013D51}" type="slidenum">
              <a:rPr lang="en-NZ" sz="1200" b="0" strike="noStrike" spc="-1">
                <a:solidFill>
                  <a:srgbClr val="000000"/>
                </a:solidFill>
                <a:uFill>
                  <a:solidFill>
                    <a:srgbClr val="FFFFFF"/>
                  </a:solidFill>
                </a:uFill>
                <a:latin typeface="Times New Roman"/>
              </a:rPr>
              <a:t>18</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p:cNvSpPr>
          <p:nvPr>
            <p:ph type="body"/>
          </p:nvPr>
        </p:nvSpPr>
        <p:spPr>
          <a:xfrm>
            <a:off x="685800" y="4400640"/>
            <a:ext cx="5486040" cy="3600000"/>
          </a:xfrm>
          <a:prstGeom prst="rect">
            <a:avLst/>
          </a:prstGeom>
        </p:spPr>
        <p:txBody>
          <a:bodyPr/>
          <a:lstStyle/>
          <a:p>
            <a:pPr marL="343080" indent="-342720">
              <a:lnSpc>
                <a:spcPct val="100000"/>
              </a:lnSpc>
              <a:buClr>
                <a:srgbClr val="000000"/>
              </a:buClr>
              <a:buFont typeface="StarSymbol"/>
              <a:buAutoNum type="arabicPeriod"/>
            </a:pPr>
            <a:r>
              <a:rPr lang="en-NZ" sz="2000" b="0" strike="noStrike" spc="-1">
                <a:solidFill>
                  <a:srgbClr val="000000"/>
                </a:solidFill>
                <a:uFill>
                  <a:solidFill>
                    <a:srgbClr val="FFFFFF"/>
                  </a:solidFill>
                </a:uFill>
                <a:latin typeface="Arial"/>
              </a:rPr>
              <a:t>Small, isolated populations have been taken to the brink of extinction by the loss of their original vegetation structure, land clearance, invasive weeds, and disappearance of their lizard and bird seed-dispersers. DOC held one meeting in March 2017 to discuss a recovery group for Eastern South Island Limestone.</a:t>
            </a:r>
          </a:p>
          <a:p>
            <a:pPr marL="343080" indent="-342720">
              <a:lnSpc>
                <a:spcPct val="100000"/>
              </a:lnSpc>
              <a:buClr>
                <a:srgbClr val="000000"/>
              </a:buClr>
              <a:buFont typeface="StarSymbol"/>
              <a:buAutoNum type="arabicPeriod"/>
            </a:pPr>
            <a:r>
              <a:rPr lang="en-NZ" sz="2000" b="0" strike="noStrike" spc="-1">
                <a:solidFill>
                  <a:srgbClr val="000000"/>
                </a:solidFill>
                <a:uFill>
                  <a:solidFill>
                    <a:srgbClr val="FFFFFF"/>
                  </a:solidFill>
                </a:uFill>
                <a:latin typeface="Arial"/>
              </a:rPr>
              <a:t>Dr Peter Heenan, Wildlands Consultants,  undertook to write a field guide. </a:t>
            </a:r>
          </a:p>
          <a:p>
            <a:pPr>
              <a:lnSpc>
                <a:spcPct val="100000"/>
              </a:lnSpc>
            </a:pPr>
            <a:endParaRPr lang="en-NZ" sz="2000" b="0" strike="noStrike" spc="-1">
              <a:solidFill>
                <a:srgbClr val="000000"/>
              </a:solidFill>
              <a:uFill>
                <a:solidFill>
                  <a:srgbClr val="FFFFFF"/>
                </a:solidFill>
              </a:uFill>
              <a:latin typeface="Arial"/>
            </a:endParaRPr>
          </a:p>
          <a:p>
            <a:pPr>
              <a:lnSpc>
                <a:spcPct val="100000"/>
              </a:lnSpc>
            </a:pPr>
            <a:endParaRPr lang="en-NZ" sz="2000" b="0" strike="noStrike" spc="-1">
              <a:solidFill>
                <a:srgbClr val="000000"/>
              </a:solidFill>
              <a:uFill>
                <a:solidFill>
                  <a:srgbClr val="FFFFFF"/>
                </a:solidFill>
              </a:uFill>
              <a:latin typeface="Arial"/>
            </a:endParaRPr>
          </a:p>
        </p:txBody>
      </p:sp>
      <p:sp>
        <p:nvSpPr>
          <p:cNvPr id="311" name="TextShape 2"/>
          <p:cNvSpPr txBox="1"/>
          <p:nvPr/>
        </p:nvSpPr>
        <p:spPr>
          <a:xfrm>
            <a:off x="3884760" y="8685360"/>
            <a:ext cx="2971440" cy="458280"/>
          </a:xfrm>
          <a:prstGeom prst="rect">
            <a:avLst/>
          </a:prstGeom>
          <a:noFill/>
          <a:ln>
            <a:noFill/>
          </a:ln>
        </p:spPr>
        <p:txBody>
          <a:bodyPr anchor="b"/>
          <a:lstStyle/>
          <a:p>
            <a:pPr algn="r">
              <a:lnSpc>
                <a:spcPct val="100000"/>
              </a:lnSpc>
            </a:pPr>
            <a:fld id="{EA699465-1301-4080-ADDB-F61A35CBB6B3}" type="slidenum">
              <a:rPr lang="en-NZ" sz="1200" b="0" strike="noStrike" spc="-1">
                <a:solidFill>
                  <a:srgbClr val="000000"/>
                </a:solidFill>
                <a:uFill>
                  <a:solidFill>
                    <a:srgbClr val="FFFFFF"/>
                  </a:solidFill>
                </a:uFill>
                <a:latin typeface="Times New Roman"/>
              </a:rPr>
              <a:t>21</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PlaceHolder 1"/>
          <p:cNvSpPr>
            <a:spLocks noGrp="1"/>
          </p:cNvSpPr>
          <p:nvPr>
            <p:ph type="body"/>
          </p:nvPr>
        </p:nvSpPr>
        <p:spPr>
          <a:xfrm>
            <a:off x="685800" y="4400640"/>
            <a:ext cx="5486040" cy="3600000"/>
          </a:xfrm>
          <a:prstGeom prst="rect">
            <a:avLst/>
          </a:prstGeom>
        </p:spPr>
        <p:txBody>
          <a:bodyPr/>
          <a:lstStyle/>
          <a:p>
            <a:r>
              <a:rPr lang="en-NZ" sz="1200" b="0" strike="noStrike" spc="-1">
                <a:solidFill>
                  <a:srgbClr val="000000"/>
                </a:solidFill>
                <a:uFill>
                  <a:solidFill>
                    <a:srgbClr val="FFFFFF"/>
                  </a:solidFill>
                </a:uFill>
                <a:latin typeface="+mn-lt"/>
                <a:ea typeface="+mn-ea"/>
              </a:rPr>
              <a:t>The Department of Conservation revises the threat status of indigenous plants every 3 years (2008, 2011, 2014, 2017). A new listing was published in 2018. The assessment considers the number of plants, the number of sub-populations with more than 250 individuals, the total area of occupancy, and the trend in the population size.</a:t>
            </a:r>
            <a:endParaRPr lang="en-NZ" sz="2000" b="0" strike="noStrike" spc="-1">
              <a:solidFill>
                <a:srgbClr val="000000"/>
              </a:solidFill>
              <a:uFill>
                <a:solidFill>
                  <a:srgbClr val="FFFFFF"/>
                </a:solidFill>
              </a:uFill>
              <a:latin typeface="Arial"/>
            </a:endParaRPr>
          </a:p>
          <a:p>
            <a:pPr>
              <a:lnSpc>
                <a:spcPct val="100000"/>
              </a:lnSpc>
            </a:pPr>
            <a:r>
              <a:rPr lang="en-NZ" sz="1200" b="0" strike="noStrike" spc="-1">
                <a:solidFill>
                  <a:srgbClr val="000000"/>
                </a:solidFill>
                <a:uFill>
                  <a:solidFill>
                    <a:srgbClr val="FFFFFF"/>
                  </a:solidFill>
                </a:uFill>
                <a:latin typeface="+mn-lt"/>
                <a:ea typeface="+mn-ea"/>
              </a:rPr>
              <a:t>The 2017 assessment took into account the potential impact of myrtle rust on the myrtle family – rata, pohutukawaka, manuka, kanuka, rohutu, and the kanuka dwarf mistletoe. These species were given a high threat classification based on the mortality of plants infected with myrtle species overseas. The authors emphasised that since the last assessment in 2015 there had been a noticeable deterioration in the threat ranks of plant species in the Eastern South Island. drylands Out of the 64 species that have moved to a worse category 16 occur in Ashburton region (25%).  </a:t>
            </a:r>
            <a:endParaRPr lang="en-NZ" sz="2000" b="0" strike="noStrike" spc="-1">
              <a:solidFill>
                <a:srgbClr val="000000"/>
              </a:solidFill>
              <a:uFill>
                <a:solidFill>
                  <a:srgbClr val="FFFFFF"/>
                </a:solidFill>
              </a:uFill>
              <a:latin typeface="Arial"/>
            </a:endParaRPr>
          </a:p>
          <a:p>
            <a:pPr>
              <a:lnSpc>
                <a:spcPct val="100000"/>
              </a:lnSpc>
            </a:pPr>
            <a:endParaRPr lang="en-NZ" sz="2000" b="0" strike="noStrike" spc="-1">
              <a:solidFill>
                <a:srgbClr val="000000"/>
              </a:solidFill>
              <a:uFill>
                <a:solidFill>
                  <a:srgbClr val="FFFFFF"/>
                </a:solidFill>
              </a:uFill>
              <a:latin typeface="Arial"/>
            </a:endParaRPr>
          </a:p>
          <a:p>
            <a:pPr>
              <a:lnSpc>
                <a:spcPct val="100000"/>
              </a:lnSpc>
            </a:pPr>
            <a:endParaRPr lang="en-NZ" sz="2000" b="0" strike="noStrike" spc="-1">
              <a:solidFill>
                <a:srgbClr val="000000"/>
              </a:solidFill>
              <a:uFill>
                <a:solidFill>
                  <a:srgbClr val="FFFFFF"/>
                </a:solidFill>
              </a:uFill>
              <a:latin typeface="Arial"/>
            </a:endParaRPr>
          </a:p>
        </p:txBody>
      </p:sp>
      <p:sp>
        <p:nvSpPr>
          <p:cNvPr id="313" name="TextShape 2"/>
          <p:cNvSpPr txBox="1"/>
          <p:nvPr/>
        </p:nvSpPr>
        <p:spPr>
          <a:xfrm>
            <a:off x="3884760" y="8685360"/>
            <a:ext cx="2971440" cy="458280"/>
          </a:xfrm>
          <a:prstGeom prst="rect">
            <a:avLst/>
          </a:prstGeom>
          <a:noFill/>
          <a:ln>
            <a:noFill/>
          </a:ln>
        </p:spPr>
        <p:txBody>
          <a:bodyPr anchor="b"/>
          <a:lstStyle/>
          <a:p>
            <a:pPr algn="r">
              <a:lnSpc>
                <a:spcPct val="100000"/>
              </a:lnSpc>
            </a:pPr>
            <a:fld id="{CCA0C21E-11B2-4B65-B0BA-FB71AEBB15A9}" type="slidenum">
              <a:rPr lang="en-NZ" sz="1200" b="0" strike="noStrike" spc="-1">
                <a:solidFill>
                  <a:srgbClr val="000000"/>
                </a:solidFill>
                <a:uFill>
                  <a:solidFill>
                    <a:srgbClr val="FFFFFF"/>
                  </a:solidFill>
                </a:uFill>
                <a:latin typeface="Times New Roman"/>
              </a:rPr>
              <a:t>22</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A view from further south.</a:t>
            </a:r>
          </a:p>
        </p:txBody>
      </p:sp>
      <p:sp>
        <p:nvSpPr>
          <p:cNvPr id="315" name="TextShape 2"/>
          <p:cNvSpPr txBox="1"/>
          <p:nvPr/>
        </p:nvSpPr>
        <p:spPr>
          <a:xfrm>
            <a:off x="3884760" y="8685360"/>
            <a:ext cx="2971440" cy="458280"/>
          </a:xfrm>
          <a:prstGeom prst="rect">
            <a:avLst/>
          </a:prstGeom>
          <a:noFill/>
          <a:ln>
            <a:noFill/>
          </a:ln>
        </p:spPr>
        <p:txBody>
          <a:bodyPr anchor="b"/>
          <a:lstStyle/>
          <a:p>
            <a:pPr algn="r">
              <a:lnSpc>
                <a:spcPct val="100000"/>
              </a:lnSpc>
            </a:pPr>
            <a:fld id="{1B038F3D-FA22-4676-BCD0-4ADAD4E9ED15}" type="slidenum">
              <a:rPr lang="en-NZ" sz="1200" b="0" strike="noStrike" spc="-1">
                <a:solidFill>
                  <a:srgbClr val="000000"/>
                </a:solidFill>
                <a:uFill>
                  <a:solidFill>
                    <a:srgbClr val="FFFFFF"/>
                  </a:solidFill>
                </a:uFill>
                <a:latin typeface="Times New Roman"/>
              </a:rPr>
              <a:t>23</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A view from further south.</a:t>
            </a:r>
          </a:p>
        </p:txBody>
      </p:sp>
      <p:sp>
        <p:nvSpPr>
          <p:cNvPr id="317" name="TextShape 2"/>
          <p:cNvSpPr txBox="1"/>
          <p:nvPr/>
        </p:nvSpPr>
        <p:spPr>
          <a:xfrm>
            <a:off x="3884760" y="8685360"/>
            <a:ext cx="2971440" cy="458280"/>
          </a:xfrm>
          <a:prstGeom prst="rect">
            <a:avLst/>
          </a:prstGeom>
          <a:noFill/>
          <a:ln>
            <a:noFill/>
          </a:ln>
        </p:spPr>
        <p:txBody>
          <a:bodyPr anchor="b"/>
          <a:lstStyle/>
          <a:p>
            <a:pPr algn="r">
              <a:lnSpc>
                <a:spcPct val="100000"/>
              </a:lnSpc>
            </a:pPr>
            <a:fld id="{EF6336CD-E38A-44FC-8E1F-C753E8110860}" type="slidenum">
              <a:rPr lang="en-NZ" sz="1200" b="0" strike="noStrike" spc="-1">
                <a:solidFill>
                  <a:srgbClr val="000000"/>
                </a:solidFill>
                <a:uFill>
                  <a:solidFill>
                    <a:srgbClr val="FFFFFF"/>
                  </a:solidFill>
                </a:uFill>
                <a:latin typeface="Times New Roman"/>
              </a:rPr>
              <a:t>24</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PlaceHolder 1"/>
          <p:cNvSpPr>
            <a:spLocks noGrp="1"/>
          </p:cNvSpPr>
          <p:nvPr>
            <p:ph type="body"/>
          </p:nvPr>
        </p:nvSpPr>
        <p:spPr>
          <a:xfrm>
            <a:off x="685800" y="4400640"/>
            <a:ext cx="5486040" cy="3600000"/>
          </a:xfrm>
          <a:prstGeom prst="rect">
            <a:avLst/>
          </a:prstGeom>
        </p:spPr>
        <p:txBody>
          <a:bodyPr/>
          <a:lstStyle/>
          <a:p>
            <a:endParaRPr lang="en-NZ" sz="2000" b="0" strike="noStrike" spc="-1">
              <a:solidFill>
                <a:srgbClr val="000000"/>
              </a:solidFill>
              <a:uFill>
                <a:solidFill>
                  <a:srgbClr val="FFFFFF"/>
                </a:solidFill>
              </a:uFill>
              <a:latin typeface="Arial"/>
            </a:endParaRPr>
          </a:p>
        </p:txBody>
      </p:sp>
      <p:sp>
        <p:nvSpPr>
          <p:cNvPr id="319" name="TextShape 2"/>
          <p:cNvSpPr txBox="1"/>
          <p:nvPr/>
        </p:nvSpPr>
        <p:spPr>
          <a:xfrm>
            <a:off x="3884760" y="8685360"/>
            <a:ext cx="2971440" cy="458280"/>
          </a:xfrm>
          <a:prstGeom prst="rect">
            <a:avLst/>
          </a:prstGeom>
          <a:noFill/>
          <a:ln>
            <a:noFill/>
          </a:ln>
        </p:spPr>
        <p:txBody>
          <a:bodyPr anchor="b"/>
          <a:lstStyle/>
          <a:p>
            <a:pPr algn="r">
              <a:lnSpc>
                <a:spcPct val="100000"/>
              </a:lnSpc>
            </a:pPr>
            <a:fld id="{39461910-9F30-4DA0-AF82-317F5F38D779}" type="slidenum">
              <a:rPr lang="en-NZ" sz="1200" b="0" strike="noStrike" spc="-1">
                <a:solidFill>
                  <a:srgbClr val="000000"/>
                </a:solidFill>
                <a:uFill>
                  <a:solidFill>
                    <a:srgbClr val="FFFFFF"/>
                  </a:solidFill>
                </a:uFill>
                <a:latin typeface="Times New Roman"/>
              </a:rPr>
              <a:t>25</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Beech forest, well covered by Lake Sumner Forest park, Lewis Pass scenic reserve, St James Conservation area, Nina Doubtful Rivers, Hamner Forest park, Woodbank forest reserve, The Den and Seaward Forest, Lochiel Conservation area, Snowdon and Tinline Conservation areas, Terako Downs and Lottery Bush, Wandle Bush, and Wairangi scenic reserve, Mt Grey/Maukatere. That is about 280,000 hectares. </a:t>
            </a:r>
          </a:p>
        </p:txBody>
      </p:sp>
      <p:sp>
        <p:nvSpPr>
          <p:cNvPr id="285" name="TextShape 2"/>
          <p:cNvSpPr txBox="1"/>
          <p:nvPr/>
        </p:nvSpPr>
        <p:spPr>
          <a:xfrm>
            <a:off x="3884760" y="8685360"/>
            <a:ext cx="2971440" cy="458280"/>
          </a:xfrm>
          <a:prstGeom prst="rect">
            <a:avLst/>
          </a:prstGeom>
          <a:noFill/>
          <a:ln>
            <a:noFill/>
          </a:ln>
        </p:spPr>
        <p:txBody>
          <a:bodyPr anchor="b"/>
          <a:lstStyle/>
          <a:p>
            <a:pPr algn="r">
              <a:lnSpc>
                <a:spcPct val="100000"/>
              </a:lnSpc>
            </a:pPr>
            <a:fld id="{36BAEFEF-7AEF-439C-A6C7-7EF635AE9661}" type="slidenum">
              <a:rPr lang="en-NZ" sz="1200" b="0" strike="noStrike" spc="-1">
                <a:solidFill>
                  <a:srgbClr val="000000"/>
                </a:solidFill>
                <a:uFill>
                  <a:solidFill>
                    <a:srgbClr val="FFFFFF"/>
                  </a:solidFill>
                </a:uFill>
                <a:latin typeface="Times New Roman"/>
              </a:rPr>
              <a:t>3</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Not just mountain beech. Lake Sumner Southern rata fringe, Lottery bush has the 4 podocarps – rimu, matai, totara, miro, kahikatea, and a large population of the rare mikimiki Copromsa pedicellata. </a:t>
            </a:r>
          </a:p>
        </p:txBody>
      </p:sp>
      <p:sp>
        <p:nvSpPr>
          <p:cNvPr id="321" name="TextShape 2"/>
          <p:cNvSpPr txBox="1"/>
          <p:nvPr/>
        </p:nvSpPr>
        <p:spPr>
          <a:xfrm>
            <a:off x="3884760" y="8685360"/>
            <a:ext cx="2971440" cy="458280"/>
          </a:xfrm>
          <a:prstGeom prst="rect">
            <a:avLst/>
          </a:prstGeom>
          <a:noFill/>
          <a:ln>
            <a:noFill/>
          </a:ln>
        </p:spPr>
        <p:txBody>
          <a:bodyPr anchor="b"/>
          <a:lstStyle/>
          <a:p>
            <a:pPr algn="r">
              <a:lnSpc>
                <a:spcPct val="100000"/>
              </a:lnSpc>
            </a:pPr>
            <a:fld id="{3B2210A6-FB82-48F3-9553-87775FAE7EED}" type="slidenum">
              <a:rPr lang="en-NZ" sz="1200" b="0" strike="noStrike" spc="-1">
                <a:solidFill>
                  <a:srgbClr val="000000"/>
                </a:solidFill>
                <a:uFill>
                  <a:solidFill>
                    <a:srgbClr val="FFFFFF"/>
                  </a:solidFill>
                </a:uFill>
                <a:latin typeface="Times New Roman"/>
              </a:rPr>
              <a:t>28</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Myosurus minimus subsp. novae-zelandiae</a:t>
            </a:r>
          </a:p>
        </p:txBody>
      </p:sp>
      <p:sp>
        <p:nvSpPr>
          <p:cNvPr id="323" name="TextShape 2"/>
          <p:cNvSpPr txBox="1"/>
          <p:nvPr/>
        </p:nvSpPr>
        <p:spPr>
          <a:xfrm>
            <a:off x="3884760" y="8685360"/>
            <a:ext cx="2971440" cy="458280"/>
          </a:xfrm>
          <a:prstGeom prst="rect">
            <a:avLst/>
          </a:prstGeom>
          <a:noFill/>
          <a:ln>
            <a:noFill/>
          </a:ln>
        </p:spPr>
        <p:txBody>
          <a:bodyPr anchor="b"/>
          <a:lstStyle/>
          <a:p>
            <a:pPr algn="r">
              <a:lnSpc>
                <a:spcPct val="100000"/>
              </a:lnSpc>
            </a:pPr>
            <a:fld id="{B1766009-569A-4364-8CCA-70CD8C11C821}" type="slidenum">
              <a:rPr lang="en-NZ" sz="1200" b="0" strike="noStrike" spc="-1">
                <a:solidFill>
                  <a:srgbClr val="000000"/>
                </a:solidFill>
                <a:uFill>
                  <a:solidFill>
                    <a:srgbClr val="FFFFFF"/>
                  </a:solidFill>
                </a:uFill>
                <a:latin typeface="Times New Roman"/>
              </a:rPr>
              <a:t>29</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A national favourite, Auckland Botanic gardens, used extensively in Hurunui plantings, male-female, need markers</a:t>
            </a:r>
          </a:p>
        </p:txBody>
      </p:sp>
      <p:sp>
        <p:nvSpPr>
          <p:cNvPr id="325" name="TextShape 2"/>
          <p:cNvSpPr txBox="1"/>
          <p:nvPr/>
        </p:nvSpPr>
        <p:spPr>
          <a:xfrm>
            <a:off x="3884760" y="8685360"/>
            <a:ext cx="2971440" cy="458280"/>
          </a:xfrm>
          <a:prstGeom prst="rect">
            <a:avLst/>
          </a:prstGeom>
          <a:noFill/>
          <a:ln>
            <a:noFill/>
          </a:ln>
        </p:spPr>
        <p:txBody>
          <a:bodyPr anchor="b"/>
          <a:lstStyle/>
          <a:p>
            <a:pPr algn="r">
              <a:lnSpc>
                <a:spcPct val="100000"/>
              </a:lnSpc>
            </a:pPr>
            <a:fld id="{D189B3AF-29F7-4782-BD56-B683E4794D63}" type="slidenum">
              <a:rPr lang="en-NZ" sz="1200" b="0" strike="noStrike" spc="-1">
                <a:solidFill>
                  <a:srgbClr val="000000"/>
                </a:solidFill>
                <a:uFill>
                  <a:solidFill>
                    <a:srgbClr val="FFFFFF"/>
                  </a:solidFill>
                </a:uFill>
                <a:latin typeface="Times New Roman"/>
              </a:rPr>
              <a:t>32</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Asplenium subglandulosum/pleurosaurus rutifolia, </a:t>
            </a:r>
          </a:p>
        </p:txBody>
      </p:sp>
      <p:sp>
        <p:nvSpPr>
          <p:cNvPr id="327" name="TextShape 2"/>
          <p:cNvSpPr txBox="1"/>
          <p:nvPr/>
        </p:nvSpPr>
        <p:spPr>
          <a:xfrm>
            <a:off x="3884760" y="8685360"/>
            <a:ext cx="2971440" cy="458280"/>
          </a:xfrm>
          <a:prstGeom prst="rect">
            <a:avLst/>
          </a:prstGeom>
          <a:noFill/>
          <a:ln>
            <a:noFill/>
          </a:ln>
        </p:spPr>
        <p:txBody>
          <a:bodyPr anchor="b"/>
          <a:lstStyle/>
          <a:p>
            <a:pPr algn="r">
              <a:lnSpc>
                <a:spcPct val="100000"/>
              </a:lnSpc>
            </a:pPr>
            <a:fld id="{6F12973D-9332-4532-B122-22B0C78B79E8}" type="slidenum">
              <a:rPr lang="en-NZ" sz="1200" b="0" strike="noStrike" spc="-1">
                <a:solidFill>
                  <a:srgbClr val="000000"/>
                </a:solidFill>
                <a:uFill>
                  <a:solidFill>
                    <a:srgbClr val="FFFFFF"/>
                  </a:solidFill>
                </a:uFill>
                <a:latin typeface="Times New Roman"/>
              </a:rPr>
              <a:t>33</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Fist collected by Dr Peter Williams in 1977. Muehlenbeckia ephredroides, sighted by Jason Butt</a:t>
            </a:r>
          </a:p>
        </p:txBody>
      </p:sp>
      <p:sp>
        <p:nvSpPr>
          <p:cNvPr id="329" name="TextShape 2"/>
          <p:cNvSpPr txBox="1"/>
          <p:nvPr/>
        </p:nvSpPr>
        <p:spPr>
          <a:xfrm>
            <a:off x="3884760" y="8685360"/>
            <a:ext cx="2971440" cy="458280"/>
          </a:xfrm>
          <a:prstGeom prst="rect">
            <a:avLst/>
          </a:prstGeom>
          <a:noFill/>
          <a:ln>
            <a:noFill/>
          </a:ln>
        </p:spPr>
        <p:txBody>
          <a:bodyPr anchor="b"/>
          <a:lstStyle/>
          <a:p>
            <a:pPr algn="r">
              <a:lnSpc>
                <a:spcPct val="100000"/>
              </a:lnSpc>
            </a:pPr>
            <a:fld id="{698BE0BA-4089-435E-88ED-4924BDE0E914}" type="slidenum">
              <a:rPr lang="en-NZ" sz="1200" b="0" strike="noStrike" spc="-1">
                <a:solidFill>
                  <a:srgbClr val="000000"/>
                </a:solidFill>
                <a:uFill>
                  <a:solidFill>
                    <a:srgbClr val="FFFFFF"/>
                  </a:solidFill>
                </a:uFill>
                <a:latin typeface="Times New Roman"/>
              </a:rPr>
              <a:t>34</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11 sites for Canterbury 3 in the Hurunui. Surface vegetation directly impacts underground drainage and solution of the carbonate rocks.  </a:t>
            </a:r>
          </a:p>
        </p:txBody>
      </p:sp>
      <p:sp>
        <p:nvSpPr>
          <p:cNvPr id="331" name="TextShape 2"/>
          <p:cNvSpPr txBox="1"/>
          <p:nvPr/>
        </p:nvSpPr>
        <p:spPr>
          <a:xfrm>
            <a:off x="3884760" y="8685360"/>
            <a:ext cx="2971440" cy="458280"/>
          </a:xfrm>
          <a:prstGeom prst="rect">
            <a:avLst/>
          </a:prstGeom>
          <a:noFill/>
          <a:ln>
            <a:noFill/>
          </a:ln>
        </p:spPr>
        <p:txBody>
          <a:bodyPr anchor="b"/>
          <a:lstStyle/>
          <a:p>
            <a:pPr algn="r">
              <a:lnSpc>
                <a:spcPct val="100000"/>
              </a:lnSpc>
            </a:pPr>
            <a:fld id="{0E56417D-6A08-41B3-AED8-D51CD7EE6D22}" type="slidenum">
              <a:rPr lang="en-NZ" sz="1200" b="0" strike="noStrike" spc="-1">
                <a:solidFill>
                  <a:srgbClr val="000000"/>
                </a:solidFill>
                <a:uFill>
                  <a:solidFill>
                    <a:srgbClr val="FFFFFF"/>
                  </a:solidFill>
                </a:uFill>
                <a:latin typeface="Times New Roman"/>
              </a:rPr>
              <a:t>35</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Mt Cookson Ngaire and the late John Dalmer. Caigmore Pareora. Paleofaunal studies relate to changes in climate and vegetation. 38000 yrs Banks Peninsula Conservation Trust. Open-shrubland grassland environment. 3,000 years Banks Peninsula Conservation Trust fauna fell into the pitfall tomos when clothed in beech forest, with low rainfall and seasonal dryness.  Several species of petrel present on Mt Cookson.  Post-human fauna reflects shrubland again - . 200 years ago – short-tailed bats, tuatara, Duvaucaels gecko, snipes, and wrens that disappeared when kiore appeared in the material.    </a:t>
            </a:r>
          </a:p>
        </p:txBody>
      </p:sp>
      <p:sp>
        <p:nvSpPr>
          <p:cNvPr id="333" name="TextShape 2"/>
          <p:cNvSpPr txBox="1"/>
          <p:nvPr/>
        </p:nvSpPr>
        <p:spPr>
          <a:xfrm>
            <a:off x="3884760" y="8685360"/>
            <a:ext cx="2971440" cy="458280"/>
          </a:xfrm>
          <a:prstGeom prst="rect">
            <a:avLst/>
          </a:prstGeom>
          <a:noFill/>
          <a:ln>
            <a:noFill/>
          </a:ln>
        </p:spPr>
        <p:txBody>
          <a:bodyPr anchor="b"/>
          <a:lstStyle/>
          <a:p>
            <a:pPr algn="r">
              <a:lnSpc>
                <a:spcPct val="100000"/>
              </a:lnSpc>
            </a:pPr>
            <a:fld id="{89E6A398-2072-4707-BC30-B6CCA3E0D8C8}" type="slidenum">
              <a:rPr lang="en-NZ" sz="1200" b="0" strike="noStrike" spc="-1">
                <a:solidFill>
                  <a:srgbClr val="000000"/>
                </a:solidFill>
                <a:uFill>
                  <a:solidFill>
                    <a:srgbClr val="FFFFFF"/>
                  </a:solidFill>
                </a:uFill>
                <a:latin typeface="Times New Roman"/>
              </a:rPr>
              <a:t>36</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Threats. Lack of knowledge, lack of survey, ploughing and irrigation, spraying of shrublands, WEEDS and pest.</a:t>
            </a:r>
          </a:p>
        </p:txBody>
      </p:sp>
      <p:sp>
        <p:nvSpPr>
          <p:cNvPr id="335" name="TextShape 2"/>
          <p:cNvSpPr txBox="1"/>
          <p:nvPr/>
        </p:nvSpPr>
        <p:spPr>
          <a:xfrm>
            <a:off x="3884760" y="8685360"/>
            <a:ext cx="2971440" cy="458280"/>
          </a:xfrm>
          <a:prstGeom prst="rect">
            <a:avLst/>
          </a:prstGeom>
          <a:noFill/>
          <a:ln>
            <a:noFill/>
          </a:ln>
        </p:spPr>
        <p:txBody>
          <a:bodyPr anchor="b"/>
          <a:lstStyle/>
          <a:p>
            <a:pPr algn="r">
              <a:lnSpc>
                <a:spcPct val="100000"/>
              </a:lnSpc>
            </a:pPr>
            <a:fld id="{6C3F7F35-A517-493B-860C-C2DA35987978}" type="slidenum">
              <a:rPr lang="en-NZ" sz="1200" b="0" strike="noStrike" spc="-1">
                <a:solidFill>
                  <a:srgbClr val="000000"/>
                </a:solidFill>
                <a:uFill>
                  <a:solidFill>
                    <a:srgbClr val="FFFFFF"/>
                  </a:solidFill>
                </a:uFill>
                <a:latin typeface="Times New Roman"/>
              </a:rPr>
              <a:t>37</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Prof. Philip Hume</a:t>
            </a:r>
          </a:p>
        </p:txBody>
      </p:sp>
      <p:sp>
        <p:nvSpPr>
          <p:cNvPr id="337" name="TextShape 2"/>
          <p:cNvSpPr txBox="1"/>
          <p:nvPr/>
        </p:nvSpPr>
        <p:spPr>
          <a:xfrm>
            <a:off x="3884760" y="8685360"/>
            <a:ext cx="2971440" cy="458280"/>
          </a:xfrm>
          <a:prstGeom prst="rect">
            <a:avLst/>
          </a:prstGeom>
          <a:noFill/>
          <a:ln>
            <a:noFill/>
          </a:ln>
        </p:spPr>
        <p:txBody>
          <a:bodyPr anchor="b"/>
          <a:lstStyle/>
          <a:p>
            <a:pPr algn="r">
              <a:lnSpc>
                <a:spcPct val="100000"/>
              </a:lnSpc>
            </a:pPr>
            <a:fld id="{C29ABCFB-2BC5-4D7F-9D3A-8919D11667DC}" type="slidenum">
              <a:rPr lang="en-NZ" sz="1200" b="0" strike="noStrike" spc="-1">
                <a:solidFill>
                  <a:srgbClr val="000000"/>
                </a:solidFill>
                <a:uFill>
                  <a:solidFill>
                    <a:srgbClr val="FFFFFF"/>
                  </a:solidFill>
                </a:uFill>
                <a:latin typeface="Times New Roman"/>
              </a:rPr>
              <a:t>38</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Succession to beech forest</a:t>
            </a:r>
          </a:p>
        </p:txBody>
      </p:sp>
      <p:sp>
        <p:nvSpPr>
          <p:cNvPr id="287" name="TextShape 2"/>
          <p:cNvSpPr txBox="1"/>
          <p:nvPr/>
        </p:nvSpPr>
        <p:spPr>
          <a:xfrm>
            <a:off x="3884760" y="8685360"/>
            <a:ext cx="2971440" cy="458280"/>
          </a:xfrm>
          <a:prstGeom prst="rect">
            <a:avLst/>
          </a:prstGeom>
          <a:noFill/>
          <a:ln>
            <a:noFill/>
          </a:ln>
        </p:spPr>
        <p:txBody>
          <a:bodyPr anchor="b"/>
          <a:lstStyle/>
          <a:p>
            <a:pPr algn="r">
              <a:lnSpc>
                <a:spcPct val="100000"/>
              </a:lnSpc>
            </a:pPr>
            <a:fld id="{6B409CF8-94FD-488E-9A8E-63C3868EB9BC}" type="slidenum">
              <a:rPr lang="en-NZ" sz="1200" b="0" strike="noStrike" spc="-1">
                <a:solidFill>
                  <a:srgbClr val="000000"/>
                </a:solidFill>
                <a:uFill>
                  <a:solidFill>
                    <a:srgbClr val="FFFFFF"/>
                  </a:solidFill>
                </a:uFill>
                <a:latin typeface="Times New Roman"/>
              </a:rPr>
              <a:t>4</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Lottery bush, Wandle Bush and Trako Downs mountain beech, matai, impeded drainage Coprosma pedicellata</a:t>
            </a:r>
          </a:p>
        </p:txBody>
      </p:sp>
      <p:sp>
        <p:nvSpPr>
          <p:cNvPr id="289" name="TextShape 2"/>
          <p:cNvSpPr txBox="1"/>
          <p:nvPr/>
        </p:nvSpPr>
        <p:spPr>
          <a:xfrm>
            <a:off x="3884760" y="8685360"/>
            <a:ext cx="2971440" cy="458280"/>
          </a:xfrm>
          <a:prstGeom prst="rect">
            <a:avLst/>
          </a:prstGeom>
          <a:noFill/>
          <a:ln>
            <a:noFill/>
          </a:ln>
        </p:spPr>
        <p:txBody>
          <a:bodyPr anchor="b"/>
          <a:lstStyle/>
          <a:p>
            <a:pPr algn="r">
              <a:lnSpc>
                <a:spcPct val="100000"/>
              </a:lnSpc>
            </a:pPr>
            <a:fld id="{086C421D-1CA8-4E49-99F4-4BE170302DCF}" type="slidenum">
              <a:rPr lang="en-NZ" sz="1200" b="0" strike="noStrike" spc="-1">
                <a:solidFill>
                  <a:srgbClr val="000000"/>
                </a:solidFill>
                <a:uFill>
                  <a:solidFill>
                    <a:srgbClr val="FFFFFF"/>
                  </a:solidFill>
                </a:uFill>
                <a:latin typeface="Times New Roman"/>
              </a:rPr>
              <a:t>5</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Ngaroma reserve Mountain beech, matai, totara, kahikatea, and two rare coprosma ped and Cop obconica.</a:t>
            </a:r>
          </a:p>
        </p:txBody>
      </p:sp>
      <p:sp>
        <p:nvSpPr>
          <p:cNvPr id="291" name="TextShape 2"/>
          <p:cNvSpPr txBox="1"/>
          <p:nvPr/>
        </p:nvSpPr>
        <p:spPr>
          <a:xfrm>
            <a:off x="3884760" y="8685360"/>
            <a:ext cx="2971440" cy="458280"/>
          </a:xfrm>
          <a:prstGeom prst="rect">
            <a:avLst/>
          </a:prstGeom>
          <a:noFill/>
          <a:ln>
            <a:noFill/>
          </a:ln>
        </p:spPr>
        <p:txBody>
          <a:bodyPr anchor="b"/>
          <a:lstStyle/>
          <a:p>
            <a:pPr algn="r">
              <a:lnSpc>
                <a:spcPct val="100000"/>
              </a:lnSpc>
            </a:pPr>
            <a:fld id="{DA9F75A6-1902-4DF9-AF21-E38328BC7336}" type="slidenum">
              <a:rPr lang="en-NZ" sz="1200" b="0" strike="noStrike" spc="-1">
                <a:solidFill>
                  <a:srgbClr val="000000"/>
                </a:solidFill>
                <a:uFill>
                  <a:solidFill>
                    <a:srgbClr val="FFFFFF"/>
                  </a:solidFill>
                </a:uFill>
                <a:latin typeface="Times New Roman"/>
              </a:rPr>
              <a:t>6</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Ngaroma Conway river terrace</a:t>
            </a:r>
          </a:p>
        </p:txBody>
      </p:sp>
      <p:sp>
        <p:nvSpPr>
          <p:cNvPr id="293" name="TextShape 2"/>
          <p:cNvSpPr txBox="1"/>
          <p:nvPr/>
        </p:nvSpPr>
        <p:spPr>
          <a:xfrm>
            <a:off x="3884760" y="8685360"/>
            <a:ext cx="2971440" cy="458280"/>
          </a:xfrm>
          <a:prstGeom prst="rect">
            <a:avLst/>
          </a:prstGeom>
          <a:noFill/>
          <a:ln>
            <a:noFill/>
          </a:ln>
        </p:spPr>
        <p:txBody>
          <a:bodyPr anchor="b"/>
          <a:lstStyle/>
          <a:p>
            <a:pPr algn="r">
              <a:lnSpc>
                <a:spcPct val="100000"/>
              </a:lnSpc>
            </a:pPr>
            <a:fld id="{48089ADC-0058-42CB-BB21-022258C8E60A}" type="slidenum">
              <a:rPr lang="en-NZ" sz="1200" b="0" strike="noStrike" spc="-1">
                <a:solidFill>
                  <a:srgbClr val="000000"/>
                </a:solidFill>
                <a:uFill>
                  <a:solidFill>
                    <a:srgbClr val="FFFFFF"/>
                  </a:solidFill>
                </a:uFill>
                <a:latin typeface="Times New Roman"/>
              </a:rPr>
              <a:t>7</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Ferniehurst Richard Wilding, 5 podocarps, red beech, hinau, enormous clinbers – kohia, bush lawyers, climbing fuchsia, Calvatia lilacina puffballs. Tupeia  mistletoe.</a:t>
            </a:r>
          </a:p>
        </p:txBody>
      </p:sp>
      <p:sp>
        <p:nvSpPr>
          <p:cNvPr id="295" name="TextShape 2"/>
          <p:cNvSpPr txBox="1"/>
          <p:nvPr/>
        </p:nvSpPr>
        <p:spPr>
          <a:xfrm>
            <a:off x="3884760" y="8685360"/>
            <a:ext cx="2971440" cy="458280"/>
          </a:xfrm>
          <a:prstGeom prst="rect">
            <a:avLst/>
          </a:prstGeom>
          <a:noFill/>
          <a:ln>
            <a:noFill/>
          </a:ln>
        </p:spPr>
        <p:txBody>
          <a:bodyPr anchor="b"/>
          <a:lstStyle/>
          <a:p>
            <a:pPr algn="r">
              <a:lnSpc>
                <a:spcPct val="100000"/>
              </a:lnSpc>
            </a:pPr>
            <a:fld id="{B04917FF-0D9C-4AB1-A2F7-1903FC6650FF}" type="slidenum">
              <a:rPr lang="en-NZ" sz="1200" b="0" strike="noStrike" spc="-1">
                <a:solidFill>
                  <a:srgbClr val="000000"/>
                </a:solidFill>
                <a:uFill>
                  <a:solidFill>
                    <a:srgbClr val="FFFFFF"/>
                  </a:solidFill>
                </a:uFill>
                <a:latin typeface="Times New Roman"/>
              </a:rPr>
              <a:t>8</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Napenape</a:t>
            </a:r>
          </a:p>
        </p:txBody>
      </p:sp>
      <p:sp>
        <p:nvSpPr>
          <p:cNvPr id="297" name="TextShape 2"/>
          <p:cNvSpPr txBox="1"/>
          <p:nvPr/>
        </p:nvSpPr>
        <p:spPr>
          <a:xfrm>
            <a:off x="3884760" y="8685360"/>
            <a:ext cx="2971440" cy="458280"/>
          </a:xfrm>
          <a:prstGeom prst="rect">
            <a:avLst/>
          </a:prstGeom>
          <a:noFill/>
          <a:ln>
            <a:noFill/>
          </a:ln>
        </p:spPr>
        <p:txBody>
          <a:bodyPr anchor="b"/>
          <a:lstStyle/>
          <a:p>
            <a:pPr algn="r">
              <a:lnSpc>
                <a:spcPct val="100000"/>
              </a:lnSpc>
            </a:pPr>
            <a:fld id="{DDF9022B-D40E-492A-89BB-1291E8426F89}" type="slidenum">
              <a:rPr lang="en-NZ" sz="1200" b="0" strike="noStrike" spc="-1">
                <a:solidFill>
                  <a:srgbClr val="000000"/>
                </a:solidFill>
                <a:uFill>
                  <a:solidFill>
                    <a:srgbClr val="FFFFFF"/>
                  </a:solidFill>
                </a:uFill>
                <a:latin typeface="Times New Roman"/>
              </a:rPr>
              <a:t>9</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laceHolder 1"/>
          <p:cNvSpPr>
            <a:spLocks noGrp="1"/>
          </p:cNvSpPr>
          <p:nvPr>
            <p:ph type="body"/>
          </p:nvPr>
        </p:nvSpPr>
        <p:spPr>
          <a:xfrm>
            <a:off x="685800" y="4400640"/>
            <a:ext cx="5486040" cy="3600000"/>
          </a:xfrm>
          <a:prstGeom prst="rect">
            <a:avLst/>
          </a:prstGeom>
        </p:spPr>
        <p:txBody>
          <a:bodyPr/>
          <a:lstStyle/>
          <a:p>
            <a:r>
              <a:rPr lang="en-NZ" sz="2000" b="0" strike="noStrike" spc="-1">
                <a:solidFill>
                  <a:srgbClr val="000000"/>
                </a:solidFill>
                <a:uFill>
                  <a:solidFill>
                    <a:srgbClr val="FFFFFF"/>
                  </a:solidFill>
                </a:uFill>
                <a:latin typeface="Arial"/>
              </a:rPr>
              <a:t>Limestone. The limestone ranges define the Hurunui – Waipara Gorge, Claremont, Weka Pass, Timpendene, Pyramid valley, The Deans, Mt Brown, Mt Cass, Mt Vulcan, Mt Donald, The Omihi hills, Monserrat earth flow, the Coringa earthflow, Waingaro, Isolated Hill, Mouse point, and Mt Cookson. The Hurunui has a shrub found only within 15 km of Weka pass. It has its own gentian. </a:t>
            </a:r>
          </a:p>
        </p:txBody>
      </p:sp>
      <p:sp>
        <p:nvSpPr>
          <p:cNvPr id="299" name="TextShape 2"/>
          <p:cNvSpPr txBox="1"/>
          <p:nvPr/>
        </p:nvSpPr>
        <p:spPr>
          <a:xfrm>
            <a:off x="3884760" y="8685360"/>
            <a:ext cx="2971440" cy="458280"/>
          </a:xfrm>
          <a:prstGeom prst="rect">
            <a:avLst/>
          </a:prstGeom>
          <a:noFill/>
          <a:ln>
            <a:noFill/>
          </a:ln>
        </p:spPr>
        <p:txBody>
          <a:bodyPr anchor="b"/>
          <a:lstStyle/>
          <a:p>
            <a:pPr algn="r">
              <a:lnSpc>
                <a:spcPct val="100000"/>
              </a:lnSpc>
            </a:pPr>
            <a:fld id="{7C08E2A9-6038-4B4D-B90C-AFA87CD848E0}" type="slidenum">
              <a:rPr lang="en-NZ" sz="1200" b="0" strike="noStrike" spc="-1">
                <a:solidFill>
                  <a:srgbClr val="000000"/>
                </a:solidFill>
                <a:uFill>
                  <a:solidFill>
                    <a:srgbClr val="FFFFFF"/>
                  </a:solidFill>
                </a:uFill>
                <a:latin typeface="Times New Roman"/>
              </a:rPr>
              <a:t>10</a:t>
            </a:fld>
            <a:endParaRPr lang="en-NZ" sz="1400" b="0" strike="noStrike" spc="-1">
              <a:solidFill>
                <a:srgbClr val="000000"/>
              </a:solidFill>
              <a:uFill>
                <a:solidFill>
                  <a:srgbClr val="FFFFFF"/>
                </a:solidFill>
              </a:u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3" name="PlaceHolder 2"/>
          <p:cNvSpPr>
            <a:spLocks noGrp="1"/>
          </p:cNvSpPr>
          <p:nvPr>
            <p:ph type="body"/>
          </p:nvPr>
        </p:nvSpPr>
        <p:spPr>
          <a:xfrm>
            <a:off x="609480" y="1604520"/>
            <a:ext cx="109724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34" name="PlaceHolder 3"/>
          <p:cNvSpPr>
            <a:spLocks noGrp="1"/>
          </p:cNvSpPr>
          <p:nvPr>
            <p:ph type="body"/>
          </p:nvPr>
        </p:nvSpPr>
        <p:spPr>
          <a:xfrm>
            <a:off x="609480" y="3682080"/>
            <a:ext cx="109724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6" name="PlaceHolder 2"/>
          <p:cNvSpPr>
            <a:spLocks noGrp="1"/>
          </p:cNvSpPr>
          <p:nvPr>
            <p:ph type="body"/>
          </p:nvPr>
        </p:nvSpPr>
        <p:spPr>
          <a:xfrm>
            <a:off x="609480" y="160452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37" name="PlaceHolder 3"/>
          <p:cNvSpPr>
            <a:spLocks noGrp="1"/>
          </p:cNvSpPr>
          <p:nvPr>
            <p:ph type="body"/>
          </p:nvPr>
        </p:nvSpPr>
        <p:spPr>
          <a:xfrm>
            <a:off x="6231960" y="160452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38" name="PlaceHolder 4"/>
          <p:cNvSpPr>
            <a:spLocks noGrp="1"/>
          </p:cNvSpPr>
          <p:nvPr>
            <p:ph type="body"/>
          </p:nvPr>
        </p:nvSpPr>
        <p:spPr>
          <a:xfrm>
            <a:off x="6231960" y="368208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39" name="PlaceHolder 5"/>
          <p:cNvSpPr>
            <a:spLocks noGrp="1"/>
          </p:cNvSpPr>
          <p:nvPr>
            <p:ph type="body"/>
          </p:nvPr>
        </p:nvSpPr>
        <p:spPr>
          <a:xfrm>
            <a:off x="609480" y="368208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1" name="PlaceHolder 2"/>
          <p:cNvSpPr>
            <a:spLocks noGrp="1"/>
          </p:cNvSpPr>
          <p:nvPr>
            <p:ph type="body"/>
          </p:nvPr>
        </p:nvSpPr>
        <p:spPr>
          <a:xfrm>
            <a:off x="609480" y="1604520"/>
            <a:ext cx="35330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42" name="PlaceHolder 3"/>
          <p:cNvSpPr>
            <a:spLocks noGrp="1"/>
          </p:cNvSpPr>
          <p:nvPr>
            <p:ph type="body"/>
          </p:nvPr>
        </p:nvSpPr>
        <p:spPr>
          <a:xfrm>
            <a:off x="4319640" y="1604520"/>
            <a:ext cx="35330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43" name="PlaceHolder 4"/>
          <p:cNvSpPr>
            <a:spLocks noGrp="1"/>
          </p:cNvSpPr>
          <p:nvPr>
            <p:ph type="body"/>
          </p:nvPr>
        </p:nvSpPr>
        <p:spPr>
          <a:xfrm>
            <a:off x="8029800" y="1604520"/>
            <a:ext cx="35330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44" name="PlaceHolder 5"/>
          <p:cNvSpPr>
            <a:spLocks noGrp="1"/>
          </p:cNvSpPr>
          <p:nvPr>
            <p:ph type="body"/>
          </p:nvPr>
        </p:nvSpPr>
        <p:spPr>
          <a:xfrm>
            <a:off x="8029800" y="3682080"/>
            <a:ext cx="35330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45" name="PlaceHolder 6"/>
          <p:cNvSpPr>
            <a:spLocks noGrp="1"/>
          </p:cNvSpPr>
          <p:nvPr>
            <p:ph type="body"/>
          </p:nvPr>
        </p:nvSpPr>
        <p:spPr>
          <a:xfrm>
            <a:off x="4319640" y="3682080"/>
            <a:ext cx="35330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46" name="PlaceHolder 7"/>
          <p:cNvSpPr>
            <a:spLocks noGrp="1"/>
          </p:cNvSpPr>
          <p:nvPr>
            <p:ph type="body"/>
          </p:nvPr>
        </p:nvSpPr>
        <p:spPr>
          <a:xfrm>
            <a:off x="609480" y="3682080"/>
            <a:ext cx="35330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9"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NZ"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1" name="PlaceHolder 2"/>
          <p:cNvSpPr>
            <a:spLocks noGrp="1"/>
          </p:cNvSpPr>
          <p:nvPr>
            <p:ph type="body"/>
          </p:nvPr>
        </p:nvSpPr>
        <p:spPr>
          <a:xfrm>
            <a:off x="609480" y="1604520"/>
            <a:ext cx="10972440" cy="397728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3" name="PlaceHolder 2"/>
          <p:cNvSpPr>
            <a:spLocks noGrp="1"/>
          </p:cNvSpPr>
          <p:nvPr>
            <p:ph type="body"/>
          </p:nvPr>
        </p:nvSpPr>
        <p:spPr>
          <a:xfrm>
            <a:off x="609480" y="1604520"/>
            <a:ext cx="5354280" cy="397728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64" name="PlaceHolder 3"/>
          <p:cNvSpPr>
            <a:spLocks noGrp="1"/>
          </p:cNvSpPr>
          <p:nvPr>
            <p:ph type="body"/>
          </p:nvPr>
        </p:nvSpPr>
        <p:spPr>
          <a:xfrm>
            <a:off x="6231960" y="1604520"/>
            <a:ext cx="5354280" cy="397728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6"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NZ"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8" name="PlaceHolder 2"/>
          <p:cNvSpPr>
            <a:spLocks noGrp="1"/>
          </p:cNvSpPr>
          <p:nvPr>
            <p:ph type="body"/>
          </p:nvPr>
        </p:nvSpPr>
        <p:spPr>
          <a:xfrm>
            <a:off x="609480" y="160452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69" name="PlaceHolder 3"/>
          <p:cNvSpPr>
            <a:spLocks noGrp="1"/>
          </p:cNvSpPr>
          <p:nvPr>
            <p:ph type="body"/>
          </p:nvPr>
        </p:nvSpPr>
        <p:spPr>
          <a:xfrm>
            <a:off x="609480" y="368208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70" name="PlaceHolder 4"/>
          <p:cNvSpPr>
            <a:spLocks noGrp="1"/>
          </p:cNvSpPr>
          <p:nvPr>
            <p:ph type="body"/>
          </p:nvPr>
        </p:nvSpPr>
        <p:spPr>
          <a:xfrm>
            <a:off x="6231960" y="1604520"/>
            <a:ext cx="5354280" cy="397728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2"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NZ"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72" name="PlaceHolder 2"/>
          <p:cNvSpPr>
            <a:spLocks noGrp="1"/>
          </p:cNvSpPr>
          <p:nvPr>
            <p:ph type="body"/>
          </p:nvPr>
        </p:nvSpPr>
        <p:spPr>
          <a:xfrm>
            <a:off x="609480" y="1604520"/>
            <a:ext cx="5354280" cy="397728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73" name="PlaceHolder 3"/>
          <p:cNvSpPr>
            <a:spLocks noGrp="1"/>
          </p:cNvSpPr>
          <p:nvPr>
            <p:ph type="body"/>
          </p:nvPr>
        </p:nvSpPr>
        <p:spPr>
          <a:xfrm>
            <a:off x="6231960" y="160452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74" name="PlaceHolder 4"/>
          <p:cNvSpPr>
            <a:spLocks noGrp="1"/>
          </p:cNvSpPr>
          <p:nvPr>
            <p:ph type="body"/>
          </p:nvPr>
        </p:nvSpPr>
        <p:spPr>
          <a:xfrm>
            <a:off x="6231960" y="368208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76" name="PlaceHolder 2"/>
          <p:cNvSpPr>
            <a:spLocks noGrp="1"/>
          </p:cNvSpPr>
          <p:nvPr>
            <p:ph type="body"/>
          </p:nvPr>
        </p:nvSpPr>
        <p:spPr>
          <a:xfrm>
            <a:off x="609480" y="160452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77" name="PlaceHolder 3"/>
          <p:cNvSpPr>
            <a:spLocks noGrp="1"/>
          </p:cNvSpPr>
          <p:nvPr>
            <p:ph type="body"/>
          </p:nvPr>
        </p:nvSpPr>
        <p:spPr>
          <a:xfrm>
            <a:off x="6231960" y="160452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78" name="PlaceHolder 4"/>
          <p:cNvSpPr>
            <a:spLocks noGrp="1"/>
          </p:cNvSpPr>
          <p:nvPr>
            <p:ph type="body"/>
          </p:nvPr>
        </p:nvSpPr>
        <p:spPr>
          <a:xfrm>
            <a:off x="609480" y="3682080"/>
            <a:ext cx="109724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0" name="PlaceHolder 2"/>
          <p:cNvSpPr>
            <a:spLocks noGrp="1"/>
          </p:cNvSpPr>
          <p:nvPr>
            <p:ph type="body"/>
          </p:nvPr>
        </p:nvSpPr>
        <p:spPr>
          <a:xfrm>
            <a:off x="609480" y="1604520"/>
            <a:ext cx="109724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81" name="PlaceHolder 3"/>
          <p:cNvSpPr>
            <a:spLocks noGrp="1"/>
          </p:cNvSpPr>
          <p:nvPr>
            <p:ph type="body"/>
          </p:nvPr>
        </p:nvSpPr>
        <p:spPr>
          <a:xfrm>
            <a:off x="609480" y="3682080"/>
            <a:ext cx="109724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3" name="PlaceHolder 2"/>
          <p:cNvSpPr>
            <a:spLocks noGrp="1"/>
          </p:cNvSpPr>
          <p:nvPr>
            <p:ph type="body"/>
          </p:nvPr>
        </p:nvSpPr>
        <p:spPr>
          <a:xfrm>
            <a:off x="609480" y="160452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84" name="PlaceHolder 3"/>
          <p:cNvSpPr>
            <a:spLocks noGrp="1"/>
          </p:cNvSpPr>
          <p:nvPr>
            <p:ph type="body"/>
          </p:nvPr>
        </p:nvSpPr>
        <p:spPr>
          <a:xfrm>
            <a:off x="6231960" y="160452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85" name="PlaceHolder 4"/>
          <p:cNvSpPr>
            <a:spLocks noGrp="1"/>
          </p:cNvSpPr>
          <p:nvPr>
            <p:ph type="body"/>
          </p:nvPr>
        </p:nvSpPr>
        <p:spPr>
          <a:xfrm>
            <a:off x="6231960" y="368208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86" name="PlaceHolder 5"/>
          <p:cNvSpPr>
            <a:spLocks noGrp="1"/>
          </p:cNvSpPr>
          <p:nvPr>
            <p:ph type="body"/>
          </p:nvPr>
        </p:nvSpPr>
        <p:spPr>
          <a:xfrm>
            <a:off x="609480" y="368208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8" name="PlaceHolder 2"/>
          <p:cNvSpPr>
            <a:spLocks noGrp="1"/>
          </p:cNvSpPr>
          <p:nvPr>
            <p:ph type="body"/>
          </p:nvPr>
        </p:nvSpPr>
        <p:spPr>
          <a:xfrm>
            <a:off x="609480" y="1604520"/>
            <a:ext cx="35330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89" name="PlaceHolder 3"/>
          <p:cNvSpPr>
            <a:spLocks noGrp="1"/>
          </p:cNvSpPr>
          <p:nvPr>
            <p:ph type="body"/>
          </p:nvPr>
        </p:nvSpPr>
        <p:spPr>
          <a:xfrm>
            <a:off x="4319640" y="1604520"/>
            <a:ext cx="35330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90" name="PlaceHolder 4"/>
          <p:cNvSpPr>
            <a:spLocks noGrp="1"/>
          </p:cNvSpPr>
          <p:nvPr>
            <p:ph type="body"/>
          </p:nvPr>
        </p:nvSpPr>
        <p:spPr>
          <a:xfrm>
            <a:off x="8029800" y="1604520"/>
            <a:ext cx="35330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91" name="PlaceHolder 5"/>
          <p:cNvSpPr>
            <a:spLocks noGrp="1"/>
          </p:cNvSpPr>
          <p:nvPr>
            <p:ph type="body"/>
          </p:nvPr>
        </p:nvSpPr>
        <p:spPr>
          <a:xfrm>
            <a:off x="8029800" y="3682080"/>
            <a:ext cx="35330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92" name="PlaceHolder 6"/>
          <p:cNvSpPr>
            <a:spLocks noGrp="1"/>
          </p:cNvSpPr>
          <p:nvPr>
            <p:ph type="body"/>
          </p:nvPr>
        </p:nvSpPr>
        <p:spPr>
          <a:xfrm>
            <a:off x="4319640" y="3682080"/>
            <a:ext cx="35330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93" name="PlaceHolder 7"/>
          <p:cNvSpPr>
            <a:spLocks noGrp="1"/>
          </p:cNvSpPr>
          <p:nvPr>
            <p:ph type="body"/>
          </p:nvPr>
        </p:nvSpPr>
        <p:spPr>
          <a:xfrm>
            <a:off x="609480" y="3682080"/>
            <a:ext cx="35330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4" name="PlaceHolder 2"/>
          <p:cNvSpPr>
            <a:spLocks noGrp="1"/>
          </p:cNvSpPr>
          <p:nvPr>
            <p:ph type="body"/>
          </p:nvPr>
        </p:nvSpPr>
        <p:spPr>
          <a:xfrm>
            <a:off x="609480" y="1604520"/>
            <a:ext cx="10972440" cy="397728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17" name="PlaceHolder 3"/>
          <p:cNvSpPr>
            <a:spLocks noGrp="1"/>
          </p:cNvSpPr>
          <p:nvPr>
            <p:ph type="body"/>
          </p:nvPr>
        </p:nvSpPr>
        <p:spPr>
          <a:xfrm>
            <a:off x="6231960" y="1604520"/>
            <a:ext cx="5354280" cy="397728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NZ"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1" name="PlaceHolder 2"/>
          <p:cNvSpPr>
            <a:spLocks noGrp="1"/>
          </p:cNvSpPr>
          <p:nvPr>
            <p:ph type="body"/>
          </p:nvPr>
        </p:nvSpPr>
        <p:spPr>
          <a:xfrm>
            <a:off x="609480" y="160452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22" name="PlaceHolder 3"/>
          <p:cNvSpPr>
            <a:spLocks noGrp="1"/>
          </p:cNvSpPr>
          <p:nvPr>
            <p:ph type="body"/>
          </p:nvPr>
        </p:nvSpPr>
        <p:spPr>
          <a:xfrm>
            <a:off x="609480" y="368208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23" name="PlaceHolder 4"/>
          <p:cNvSpPr>
            <a:spLocks noGrp="1"/>
          </p:cNvSpPr>
          <p:nvPr>
            <p:ph type="body"/>
          </p:nvPr>
        </p:nvSpPr>
        <p:spPr>
          <a:xfrm>
            <a:off x="6231960" y="1604520"/>
            <a:ext cx="5354280" cy="397728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5" name="PlaceHolder 2"/>
          <p:cNvSpPr>
            <a:spLocks noGrp="1"/>
          </p:cNvSpPr>
          <p:nvPr>
            <p:ph type="body"/>
          </p:nvPr>
        </p:nvSpPr>
        <p:spPr>
          <a:xfrm>
            <a:off x="609480" y="1604520"/>
            <a:ext cx="5354280" cy="397728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26" name="PlaceHolder 3"/>
          <p:cNvSpPr>
            <a:spLocks noGrp="1"/>
          </p:cNvSpPr>
          <p:nvPr>
            <p:ph type="body"/>
          </p:nvPr>
        </p:nvSpPr>
        <p:spPr>
          <a:xfrm>
            <a:off x="6231960" y="160452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27" name="PlaceHolder 4"/>
          <p:cNvSpPr>
            <a:spLocks noGrp="1"/>
          </p:cNvSpPr>
          <p:nvPr>
            <p:ph type="body"/>
          </p:nvPr>
        </p:nvSpPr>
        <p:spPr>
          <a:xfrm>
            <a:off x="6231960" y="368208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9" name="PlaceHolder 2"/>
          <p:cNvSpPr>
            <a:spLocks noGrp="1"/>
          </p:cNvSpPr>
          <p:nvPr>
            <p:ph type="body"/>
          </p:nvPr>
        </p:nvSpPr>
        <p:spPr>
          <a:xfrm>
            <a:off x="609480" y="160452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30" name="PlaceHolder 3"/>
          <p:cNvSpPr>
            <a:spLocks noGrp="1"/>
          </p:cNvSpPr>
          <p:nvPr>
            <p:ph type="body"/>
          </p:nvPr>
        </p:nvSpPr>
        <p:spPr>
          <a:xfrm>
            <a:off x="6231960" y="1604520"/>
            <a:ext cx="535428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
        <p:nvSpPr>
          <p:cNvPr id="31" name="PlaceHolder 4"/>
          <p:cNvSpPr>
            <a:spLocks noGrp="1"/>
          </p:cNvSpPr>
          <p:nvPr>
            <p:ph type="body"/>
          </p:nvPr>
        </p:nvSpPr>
        <p:spPr>
          <a:xfrm>
            <a:off x="609480" y="3682080"/>
            <a:ext cx="10972440" cy="1896840"/>
          </a:xfrm>
          <a:prstGeom prst="rect">
            <a:avLst/>
          </a:prstGeom>
        </p:spPr>
        <p:txBody>
          <a:bodyPr lIns="0" tIns="0" rIns="0" bIns="0"/>
          <a:lstStyle/>
          <a:p>
            <a:endParaRPr lang="en-US" sz="2800" b="0" strike="noStrike" spc="-1">
              <a:solidFill>
                <a:srgbClr val="000000"/>
              </a:solidFill>
              <a:uFill>
                <a:solidFill>
                  <a:srgbClr val="FFFFFF"/>
                </a:solidFill>
              </a:uFill>
              <a:latin typeface="Raleway Medium"/>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CustomShape 1"/>
          <p:cNvSpPr/>
          <p:nvPr/>
        </p:nvSpPr>
        <p:spPr>
          <a:xfrm>
            <a:off x="0" y="5863320"/>
            <a:ext cx="12191760" cy="9943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p:style>
      </p:sp>
      <p:pic>
        <p:nvPicPr>
          <p:cNvPr id="12" name="Picture 9"/>
          <p:cNvPicPr/>
          <p:nvPr/>
        </p:nvPicPr>
        <p:blipFill>
          <a:blip r:embed="rId14"/>
          <a:stretch/>
        </p:blipFill>
        <p:spPr>
          <a:xfrm>
            <a:off x="10157760" y="5939280"/>
            <a:ext cx="1793520" cy="775080"/>
          </a:xfrm>
          <a:prstGeom prst="rect">
            <a:avLst/>
          </a:prstGeom>
          <a:ln>
            <a:noFill/>
          </a:ln>
        </p:spPr>
      </p:pic>
      <p:sp>
        <p:nvSpPr>
          <p:cNvPr id="2" name="CustomShape 2"/>
          <p:cNvSpPr/>
          <p:nvPr/>
        </p:nvSpPr>
        <p:spPr>
          <a:xfrm>
            <a:off x="0" y="5863320"/>
            <a:ext cx="239760" cy="994320"/>
          </a:xfrm>
          <a:prstGeom prst="rect">
            <a:avLst/>
          </a:prstGeom>
          <a:solidFill>
            <a:srgbClr val="B2D236"/>
          </a:solidFill>
          <a:ln>
            <a:solidFill>
              <a:srgbClr val="B2D236"/>
            </a:solidFill>
          </a:ln>
        </p:spPr>
        <p:style>
          <a:lnRef idx="2">
            <a:schemeClr val="accent1">
              <a:shade val="50000"/>
            </a:schemeClr>
          </a:lnRef>
          <a:fillRef idx="1">
            <a:schemeClr val="accent1"/>
          </a:fillRef>
          <a:effectRef idx="0">
            <a:schemeClr val="accent1"/>
          </a:effectRef>
          <a:fontRef idx="minor"/>
        </p:style>
      </p:sp>
      <p:sp>
        <p:nvSpPr>
          <p:cNvPr id="3" name="CustomShape 3"/>
          <p:cNvSpPr/>
          <p:nvPr/>
        </p:nvSpPr>
        <p:spPr>
          <a:xfrm>
            <a:off x="240120" y="5863320"/>
            <a:ext cx="239760" cy="994320"/>
          </a:xfrm>
          <a:prstGeom prst="rect">
            <a:avLst/>
          </a:prstGeom>
          <a:solidFill>
            <a:srgbClr val="C8DA2D"/>
          </a:solidFill>
          <a:ln>
            <a:solidFill>
              <a:srgbClr val="C8DA2D"/>
            </a:solidFill>
          </a:ln>
        </p:spPr>
        <p:style>
          <a:lnRef idx="2">
            <a:schemeClr val="accent1">
              <a:shade val="50000"/>
            </a:schemeClr>
          </a:lnRef>
          <a:fillRef idx="1">
            <a:schemeClr val="accent1"/>
          </a:fillRef>
          <a:effectRef idx="0">
            <a:schemeClr val="accent1"/>
          </a:effectRef>
          <a:fontRef idx="minor"/>
        </p:style>
      </p:sp>
      <p:sp>
        <p:nvSpPr>
          <p:cNvPr id="4" name="CustomShape 4"/>
          <p:cNvSpPr/>
          <p:nvPr/>
        </p:nvSpPr>
        <p:spPr>
          <a:xfrm>
            <a:off x="480600" y="5863320"/>
            <a:ext cx="239760" cy="994320"/>
          </a:xfrm>
          <a:prstGeom prst="rect">
            <a:avLst/>
          </a:prstGeom>
          <a:solidFill>
            <a:srgbClr val="DDE227"/>
          </a:solidFill>
          <a:ln>
            <a:solidFill>
              <a:srgbClr val="C8DA2D"/>
            </a:solidFill>
          </a:ln>
        </p:spPr>
        <p:style>
          <a:lnRef idx="2">
            <a:schemeClr val="accent1">
              <a:shade val="50000"/>
            </a:schemeClr>
          </a:lnRef>
          <a:fillRef idx="1">
            <a:schemeClr val="accent1"/>
          </a:fillRef>
          <a:effectRef idx="0">
            <a:schemeClr val="accent1"/>
          </a:effectRef>
          <a:fontRef idx="minor"/>
        </p:style>
      </p:sp>
      <p:sp>
        <p:nvSpPr>
          <p:cNvPr id="5" name="CustomShape 5"/>
          <p:cNvSpPr/>
          <p:nvPr/>
        </p:nvSpPr>
        <p:spPr>
          <a:xfrm>
            <a:off x="720720" y="5863320"/>
            <a:ext cx="239760" cy="994320"/>
          </a:xfrm>
          <a:prstGeom prst="rect">
            <a:avLst/>
          </a:prstGeom>
          <a:solidFill>
            <a:srgbClr val="E9E611"/>
          </a:solidFill>
          <a:ln>
            <a:solidFill>
              <a:srgbClr val="DDE227"/>
            </a:solidFill>
          </a:ln>
        </p:spPr>
        <p:style>
          <a:lnRef idx="2">
            <a:schemeClr val="accent1">
              <a:shade val="50000"/>
            </a:schemeClr>
          </a:lnRef>
          <a:fillRef idx="1">
            <a:schemeClr val="accent1"/>
          </a:fillRef>
          <a:effectRef idx="0">
            <a:schemeClr val="accent1"/>
          </a:effectRef>
          <a:fontRef idx="minor"/>
        </p:style>
      </p:sp>
      <p:sp>
        <p:nvSpPr>
          <p:cNvPr id="6" name="PlaceHolder 6"/>
          <p:cNvSpPr>
            <a:spLocks noGrp="1"/>
          </p:cNvSpPr>
          <p:nvPr>
            <p:ph type="dt"/>
          </p:nvPr>
        </p:nvSpPr>
        <p:spPr>
          <a:xfrm>
            <a:off x="838080" y="6356520"/>
            <a:ext cx="2742840" cy="364680"/>
          </a:xfrm>
          <a:prstGeom prst="rect">
            <a:avLst/>
          </a:prstGeom>
        </p:spPr>
        <p:txBody>
          <a:bodyPr anchor="ctr"/>
          <a:lstStyle/>
          <a:p>
            <a:pPr>
              <a:lnSpc>
                <a:spcPct val="100000"/>
              </a:lnSpc>
            </a:pPr>
            <a:fld id="{C0EA2E44-4CAF-4EA7-B65F-8B21C0BF1526}" type="datetime">
              <a:rPr lang="en-NZ" sz="1200" b="0" strike="noStrike" spc="-1">
                <a:solidFill>
                  <a:srgbClr val="8B8B8B"/>
                </a:solidFill>
                <a:uFill>
                  <a:solidFill>
                    <a:srgbClr val="FFFFFF"/>
                  </a:solidFill>
                </a:uFill>
                <a:latin typeface="Calibri"/>
              </a:rPr>
              <a:t>24/07/2019</a:t>
            </a:fld>
            <a:endParaRPr lang="en-NZ" sz="1400" b="0" strike="noStrike" spc="-1">
              <a:solidFill>
                <a:srgbClr val="000000"/>
              </a:solidFill>
              <a:uFill>
                <a:solidFill>
                  <a:srgbClr val="FFFFFF"/>
                </a:solidFill>
              </a:uFill>
              <a:latin typeface="Times New Roman"/>
            </a:endParaRPr>
          </a:p>
        </p:txBody>
      </p:sp>
      <p:sp>
        <p:nvSpPr>
          <p:cNvPr id="7" name="PlaceHolder 7"/>
          <p:cNvSpPr>
            <a:spLocks noGrp="1"/>
          </p:cNvSpPr>
          <p:nvPr>
            <p:ph type="ftr"/>
          </p:nvPr>
        </p:nvSpPr>
        <p:spPr>
          <a:xfrm>
            <a:off x="4038480" y="6356520"/>
            <a:ext cx="4114440" cy="364680"/>
          </a:xfrm>
          <a:prstGeom prst="rect">
            <a:avLst/>
          </a:prstGeom>
        </p:spPr>
        <p:txBody>
          <a:bodyPr anchor="ctr"/>
          <a:lstStyle/>
          <a:p>
            <a:endParaRPr lang="en-NZ" sz="2400" b="0" strike="noStrike" spc="-1">
              <a:solidFill>
                <a:srgbClr val="000000"/>
              </a:solidFill>
              <a:uFill>
                <a:solidFill>
                  <a:srgbClr val="FFFFFF"/>
                </a:solidFill>
              </a:uFill>
              <a:latin typeface="Times New Roman"/>
            </a:endParaRPr>
          </a:p>
        </p:txBody>
      </p:sp>
      <p:sp>
        <p:nvSpPr>
          <p:cNvPr id="8" name="PlaceHolder 8"/>
          <p:cNvSpPr>
            <a:spLocks noGrp="1"/>
          </p:cNvSpPr>
          <p:nvPr>
            <p:ph type="sldNum"/>
          </p:nvPr>
        </p:nvSpPr>
        <p:spPr>
          <a:xfrm>
            <a:off x="8610480" y="6356520"/>
            <a:ext cx="2742840" cy="364680"/>
          </a:xfrm>
          <a:prstGeom prst="rect">
            <a:avLst/>
          </a:prstGeom>
        </p:spPr>
        <p:txBody>
          <a:bodyPr anchor="ctr"/>
          <a:lstStyle/>
          <a:p>
            <a:pPr algn="r">
              <a:lnSpc>
                <a:spcPct val="100000"/>
              </a:lnSpc>
            </a:pPr>
            <a:fld id="{0A890322-640A-4823-9F24-60AE4BB50574}" type="slidenum">
              <a:rPr lang="en-NZ" sz="1200" b="0" strike="noStrike" spc="-1">
                <a:solidFill>
                  <a:srgbClr val="8B8B8B"/>
                </a:solidFill>
                <a:uFill>
                  <a:solidFill>
                    <a:srgbClr val="FFFFFF"/>
                  </a:solidFill>
                </a:uFill>
                <a:latin typeface="Calibri"/>
              </a:rPr>
              <a:t>‹#›</a:t>
            </a:fld>
            <a:endParaRPr lang="en-NZ" sz="1400" b="0" strike="noStrike" spc="-1">
              <a:solidFill>
                <a:srgbClr val="000000"/>
              </a:solidFill>
              <a:uFill>
                <a:solidFill>
                  <a:srgbClr val="FFFFFF"/>
                </a:solidFill>
              </a:uFill>
              <a:latin typeface="Times New Roman"/>
            </a:endParaRPr>
          </a:p>
        </p:txBody>
      </p:sp>
      <p:sp>
        <p:nvSpPr>
          <p:cNvPr id="9" name="PlaceHolder 9"/>
          <p:cNvSpPr>
            <a:spLocks noGrp="1"/>
          </p:cNvSpPr>
          <p:nvPr>
            <p:ph type="title"/>
          </p:nvPr>
        </p:nvSpPr>
        <p:spPr>
          <a:xfrm>
            <a:off x="609480" y="273600"/>
            <a:ext cx="10972440" cy="1144800"/>
          </a:xfrm>
          <a:prstGeom prst="rect">
            <a:avLst/>
          </a:prstGeom>
        </p:spPr>
        <p:txBody>
          <a:bodyPr lIns="0" tIns="0" rIns="0" bIns="0" anchor="ctr"/>
          <a:lstStyle/>
          <a:p>
            <a:r>
              <a:rPr lang="en-US" sz="1800" b="0" strike="noStrike" spc="-1">
                <a:solidFill>
                  <a:srgbClr val="000000"/>
                </a:solidFill>
                <a:uFill>
                  <a:solidFill>
                    <a:srgbClr val="FFFFFF"/>
                  </a:solidFill>
                </a:uFill>
                <a:latin typeface="Calibri"/>
              </a:rPr>
              <a:t>Click to edit the title text format</a:t>
            </a:r>
          </a:p>
        </p:txBody>
      </p:sp>
      <p:sp>
        <p:nvSpPr>
          <p:cNvPr id="10" name="PlaceHolder 10"/>
          <p:cNvSpPr>
            <a:spLocks noGrp="1"/>
          </p:cNvSpPr>
          <p:nvPr>
            <p:ph type="body"/>
          </p:nvPr>
        </p:nvSpPr>
        <p:spPr>
          <a:xfrm>
            <a:off x="609480" y="1604520"/>
            <a:ext cx="10972440" cy="3977280"/>
          </a:xfrm>
          <a:prstGeom prst="rect">
            <a:avLst/>
          </a:prstGeom>
        </p:spPr>
        <p:txBody>
          <a:bodyPr lIns="0" tIns="0" rIns="0" bIns="0"/>
          <a:lstStyle/>
          <a:p>
            <a:pPr marL="432000" indent="-324000">
              <a:buClr>
                <a:srgbClr val="000000"/>
              </a:buClr>
              <a:buSzPct val="45000"/>
              <a:buFont typeface="Wingdings" charset="2"/>
              <a:buChar char=""/>
            </a:pPr>
            <a:r>
              <a:rPr lang="en-US" sz="2800" b="0" strike="noStrike" spc="-1">
                <a:solidFill>
                  <a:srgbClr val="000000"/>
                </a:solidFill>
                <a:uFill>
                  <a:solidFill>
                    <a:srgbClr val="FFFFFF"/>
                  </a:solidFill>
                </a:uFill>
                <a:latin typeface="Raleway Medium"/>
              </a:rPr>
              <a:t>Click to edit the outline text format</a:t>
            </a:r>
          </a:p>
          <a:p>
            <a:pPr marL="864000" lvl="1" indent="-324000">
              <a:buClr>
                <a:srgbClr val="000000"/>
              </a:buClr>
              <a:buSzPct val="75000"/>
              <a:buFont typeface="Symbol" charset="2"/>
              <a:buChar char=""/>
            </a:pPr>
            <a:r>
              <a:rPr lang="en-US" sz="2000" b="0" strike="noStrike" spc="-1">
                <a:solidFill>
                  <a:srgbClr val="000000"/>
                </a:solidFill>
                <a:uFill>
                  <a:solidFill>
                    <a:srgbClr val="FFFFFF"/>
                  </a:solidFill>
                </a:uFill>
                <a:latin typeface="Raleway Medium"/>
              </a:rPr>
              <a:t>Second Outline Level</a:t>
            </a:r>
          </a:p>
          <a:p>
            <a:pPr marL="1296000" lvl="2" indent="-288000">
              <a:buClr>
                <a:srgbClr val="000000"/>
              </a:buClr>
              <a:buSzPct val="45000"/>
              <a:buFont typeface="Wingdings" charset="2"/>
              <a:buChar char=""/>
            </a:pPr>
            <a:r>
              <a:rPr lang="en-US" sz="1800" b="0" strike="noStrike" spc="-1">
                <a:solidFill>
                  <a:srgbClr val="000000"/>
                </a:solidFill>
                <a:uFill>
                  <a:solidFill>
                    <a:srgbClr val="FFFFFF"/>
                  </a:solidFill>
                </a:uFill>
                <a:latin typeface="Raleway Medium"/>
              </a:rPr>
              <a:t>Third Outline Level</a:t>
            </a:r>
          </a:p>
          <a:p>
            <a:pPr marL="1728000" lvl="3" indent="-216000">
              <a:buClr>
                <a:srgbClr val="000000"/>
              </a:buClr>
              <a:buSzPct val="75000"/>
              <a:buFont typeface="Symbol" charset="2"/>
              <a:buChar char=""/>
            </a:pPr>
            <a:r>
              <a:rPr lang="en-US" sz="1800" b="0" strike="noStrike" spc="-1">
                <a:solidFill>
                  <a:srgbClr val="000000"/>
                </a:solidFill>
                <a:uFill>
                  <a:solidFill>
                    <a:srgbClr val="FFFFFF"/>
                  </a:solidFill>
                </a:uFill>
                <a:latin typeface="Raleway Medium"/>
              </a:rPr>
              <a:t>Fourth Outline Level</a:t>
            </a:r>
          </a:p>
          <a:p>
            <a:pPr marL="2160000" lvl="4" indent="-216000">
              <a:buClr>
                <a:srgbClr val="000000"/>
              </a:buClr>
              <a:buSzPct val="45000"/>
              <a:buFont typeface="Wingdings" charset="2"/>
              <a:buChar char=""/>
            </a:pPr>
            <a:r>
              <a:rPr lang="en-US" sz="2000" b="0" strike="noStrike" spc="-1">
                <a:solidFill>
                  <a:srgbClr val="000000"/>
                </a:solidFill>
                <a:uFill>
                  <a:solidFill>
                    <a:srgbClr val="FFFFFF"/>
                  </a:solidFill>
                </a:uFill>
                <a:latin typeface="Raleway Medium"/>
              </a:rPr>
              <a:t>Fifth Outline Level</a:t>
            </a:r>
          </a:p>
          <a:p>
            <a:pPr marL="2592000" lvl="5" indent="-216000">
              <a:buClr>
                <a:srgbClr val="000000"/>
              </a:buClr>
              <a:buSzPct val="45000"/>
              <a:buFont typeface="Wingdings" charset="2"/>
              <a:buChar char=""/>
            </a:pPr>
            <a:r>
              <a:rPr lang="en-US" sz="2000" b="0" strike="noStrike" spc="-1">
                <a:solidFill>
                  <a:srgbClr val="000000"/>
                </a:solidFill>
                <a:uFill>
                  <a:solidFill>
                    <a:srgbClr val="FFFFFF"/>
                  </a:solidFill>
                </a:uFill>
                <a:latin typeface="Raleway Medium"/>
              </a:rPr>
              <a:t>Sixth Outline Level</a:t>
            </a:r>
          </a:p>
          <a:p>
            <a:pPr marL="3024000" lvl="6" indent="-216000">
              <a:buClr>
                <a:srgbClr val="000000"/>
              </a:buClr>
              <a:buSzPct val="45000"/>
              <a:buFont typeface="Wingdings" charset="2"/>
              <a:buChar char=""/>
            </a:pPr>
            <a:r>
              <a:rPr lang="en-US" sz="2000" b="0" strike="noStrike" spc="-1">
                <a:solidFill>
                  <a:srgbClr val="000000"/>
                </a:solidFill>
                <a:uFill>
                  <a:solidFill>
                    <a:srgbClr val="FFFFFF"/>
                  </a:solidFill>
                </a:uFill>
                <a:latin typeface="Raleway Medium"/>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 name="CustomShape 1"/>
          <p:cNvSpPr/>
          <p:nvPr/>
        </p:nvSpPr>
        <p:spPr>
          <a:xfrm>
            <a:off x="0" y="5863320"/>
            <a:ext cx="12191760" cy="9943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p:style>
      </p:sp>
      <p:pic>
        <p:nvPicPr>
          <p:cNvPr id="48" name="Picture 9"/>
          <p:cNvPicPr/>
          <p:nvPr/>
        </p:nvPicPr>
        <p:blipFill>
          <a:blip r:embed="rId14"/>
          <a:stretch/>
        </p:blipFill>
        <p:spPr>
          <a:xfrm>
            <a:off x="10157760" y="5939280"/>
            <a:ext cx="1793520" cy="775080"/>
          </a:xfrm>
          <a:prstGeom prst="rect">
            <a:avLst/>
          </a:prstGeom>
          <a:ln>
            <a:noFill/>
          </a:ln>
        </p:spPr>
      </p:pic>
      <p:sp>
        <p:nvSpPr>
          <p:cNvPr id="49" name="CustomShape 2"/>
          <p:cNvSpPr/>
          <p:nvPr/>
        </p:nvSpPr>
        <p:spPr>
          <a:xfrm>
            <a:off x="0" y="5863320"/>
            <a:ext cx="239760" cy="994320"/>
          </a:xfrm>
          <a:prstGeom prst="rect">
            <a:avLst/>
          </a:prstGeom>
          <a:solidFill>
            <a:srgbClr val="B2D236"/>
          </a:solidFill>
          <a:ln>
            <a:solidFill>
              <a:srgbClr val="B2D236"/>
            </a:solidFill>
          </a:ln>
        </p:spPr>
        <p:style>
          <a:lnRef idx="2">
            <a:schemeClr val="accent1">
              <a:shade val="50000"/>
            </a:schemeClr>
          </a:lnRef>
          <a:fillRef idx="1">
            <a:schemeClr val="accent1"/>
          </a:fillRef>
          <a:effectRef idx="0">
            <a:schemeClr val="accent1"/>
          </a:effectRef>
          <a:fontRef idx="minor"/>
        </p:style>
      </p:sp>
      <p:sp>
        <p:nvSpPr>
          <p:cNvPr id="50" name="CustomShape 3"/>
          <p:cNvSpPr/>
          <p:nvPr/>
        </p:nvSpPr>
        <p:spPr>
          <a:xfrm>
            <a:off x="240120" y="5863320"/>
            <a:ext cx="239760" cy="994320"/>
          </a:xfrm>
          <a:prstGeom prst="rect">
            <a:avLst/>
          </a:prstGeom>
          <a:solidFill>
            <a:srgbClr val="C8DA2D"/>
          </a:solidFill>
          <a:ln>
            <a:solidFill>
              <a:srgbClr val="C8DA2D"/>
            </a:solidFill>
          </a:ln>
        </p:spPr>
        <p:style>
          <a:lnRef idx="2">
            <a:schemeClr val="accent1">
              <a:shade val="50000"/>
            </a:schemeClr>
          </a:lnRef>
          <a:fillRef idx="1">
            <a:schemeClr val="accent1"/>
          </a:fillRef>
          <a:effectRef idx="0">
            <a:schemeClr val="accent1"/>
          </a:effectRef>
          <a:fontRef idx="minor"/>
        </p:style>
      </p:sp>
      <p:sp>
        <p:nvSpPr>
          <p:cNvPr id="51" name="CustomShape 4"/>
          <p:cNvSpPr/>
          <p:nvPr/>
        </p:nvSpPr>
        <p:spPr>
          <a:xfrm>
            <a:off x="480600" y="5863320"/>
            <a:ext cx="239760" cy="994320"/>
          </a:xfrm>
          <a:prstGeom prst="rect">
            <a:avLst/>
          </a:prstGeom>
          <a:solidFill>
            <a:srgbClr val="DDE227"/>
          </a:solidFill>
          <a:ln>
            <a:solidFill>
              <a:srgbClr val="C8DA2D"/>
            </a:solidFill>
          </a:ln>
        </p:spPr>
        <p:style>
          <a:lnRef idx="2">
            <a:schemeClr val="accent1">
              <a:shade val="50000"/>
            </a:schemeClr>
          </a:lnRef>
          <a:fillRef idx="1">
            <a:schemeClr val="accent1"/>
          </a:fillRef>
          <a:effectRef idx="0">
            <a:schemeClr val="accent1"/>
          </a:effectRef>
          <a:fontRef idx="minor"/>
        </p:style>
      </p:sp>
      <p:sp>
        <p:nvSpPr>
          <p:cNvPr id="52" name="CustomShape 5"/>
          <p:cNvSpPr/>
          <p:nvPr/>
        </p:nvSpPr>
        <p:spPr>
          <a:xfrm>
            <a:off x="720720" y="5863320"/>
            <a:ext cx="239760" cy="994320"/>
          </a:xfrm>
          <a:prstGeom prst="rect">
            <a:avLst/>
          </a:prstGeom>
          <a:solidFill>
            <a:srgbClr val="E9E611"/>
          </a:solidFill>
          <a:ln>
            <a:solidFill>
              <a:srgbClr val="DDE227"/>
            </a:solidFill>
          </a:ln>
        </p:spPr>
        <p:style>
          <a:lnRef idx="2">
            <a:schemeClr val="accent1">
              <a:shade val="50000"/>
            </a:schemeClr>
          </a:lnRef>
          <a:fillRef idx="1">
            <a:schemeClr val="accent1"/>
          </a:fillRef>
          <a:effectRef idx="0">
            <a:schemeClr val="accent1"/>
          </a:effectRef>
          <a:fontRef idx="minor"/>
        </p:style>
      </p:sp>
      <p:sp>
        <p:nvSpPr>
          <p:cNvPr id="53" name="PlaceHolder 6"/>
          <p:cNvSpPr>
            <a:spLocks noGrp="1"/>
          </p:cNvSpPr>
          <p:nvPr>
            <p:ph type="title"/>
          </p:nvPr>
        </p:nvSpPr>
        <p:spPr>
          <a:xfrm>
            <a:off x="1523880" y="1122480"/>
            <a:ext cx="9143640" cy="2387160"/>
          </a:xfrm>
          <a:prstGeom prst="rect">
            <a:avLst/>
          </a:prstGeom>
        </p:spPr>
        <p:txBody>
          <a:bodyPr anchor="b"/>
          <a:lstStyle/>
          <a:p>
            <a:pPr algn="ctr">
              <a:lnSpc>
                <a:spcPct val="100000"/>
              </a:lnSpc>
            </a:pPr>
            <a:r>
              <a:rPr lang="en-US" sz="4800" b="0" strike="noStrike" spc="-1">
                <a:solidFill>
                  <a:srgbClr val="000000"/>
                </a:solidFill>
                <a:uFill>
                  <a:solidFill>
                    <a:srgbClr val="FFFFFF"/>
                  </a:solidFill>
                </a:uFill>
                <a:latin typeface="Raleway Medium"/>
              </a:rPr>
              <a:t>Click to edit Master title style</a:t>
            </a:r>
            <a:endParaRPr lang="en-US" sz="4800" b="0" strike="noStrike" spc="-1">
              <a:solidFill>
                <a:srgbClr val="000000"/>
              </a:solidFill>
              <a:uFill>
                <a:solidFill>
                  <a:srgbClr val="FFFFFF"/>
                </a:solidFill>
              </a:uFill>
              <a:latin typeface="Calibri"/>
            </a:endParaRPr>
          </a:p>
        </p:txBody>
      </p:sp>
      <p:sp>
        <p:nvSpPr>
          <p:cNvPr id="54" name="PlaceHolder 7"/>
          <p:cNvSpPr>
            <a:spLocks noGrp="1"/>
          </p:cNvSpPr>
          <p:nvPr>
            <p:ph type="dt"/>
          </p:nvPr>
        </p:nvSpPr>
        <p:spPr>
          <a:xfrm>
            <a:off x="838080" y="6356520"/>
            <a:ext cx="2742840" cy="364680"/>
          </a:xfrm>
          <a:prstGeom prst="rect">
            <a:avLst/>
          </a:prstGeom>
        </p:spPr>
        <p:txBody>
          <a:bodyPr anchor="ctr"/>
          <a:lstStyle/>
          <a:p>
            <a:pPr>
              <a:lnSpc>
                <a:spcPct val="100000"/>
              </a:lnSpc>
            </a:pPr>
            <a:fld id="{14BDF1BC-EEE3-420E-A88E-5C77C2775E53}" type="datetime">
              <a:rPr lang="en-NZ" sz="1200" b="0" strike="noStrike" spc="-1">
                <a:solidFill>
                  <a:srgbClr val="8B8B8B"/>
                </a:solidFill>
                <a:uFill>
                  <a:solidFill>
                    <a:srgbClr val="FFFFFF"/>
                  </a:solidFill>
                </a:uFill>
                <a:latin typeface="Calibri"/>
              </a:rPr>
              <a:t>24/07/2019</a:t>
            </a:fld>
            <a:endParaRPr lang="en-NZ" sz="1400" b="0" strike="noStrike" spc="-1">
              <a:solidFill>
                <a:srgbClr val="000000"/>
              </a:solidFill>
              <a:uFill>
                <a:solidFill>
                  <a:srgbClr val="FFFFFF"/>
                </a:solidFill>
              </a:uFill>
              <a:latin typeface="Times New Roman"/>
            </a:endParaRPr>
          </a:p>
        </p:txBody>
      </p:sp>
      <p:sp>
        <p:nvSpPr>
          <p:cNvPr id="55" name="PlaceHolder 8"/>
          <p:cNvSpPr>
            <a:spLocks noGrp="1"/>
          </p:cNvSpPr>
          <p:nvPr>
            <p:ph type="ftr"/>
          </p:nvPr>
        </p:nvSpPr>
        <p:spPr>
          <a:xfrm>
            <a:off x="4038480" y="6356520"/>
            <a:ext cx="4114440" cy="364680"/>
          </a:xfrm>
          <a:prstGeom prst="rect">
            <a:avLst/>
          </a:prstGeom>
        </p:spPr>
        <p:txBody>
          <a:bodyPr anchor="ctr"/>
          <a:lstStyle/>
          <a:p>
            <a:endParaRPr lang="en-NZ" sz="2400" b="0" strike="noStrike" spc="-1">
              <a:solidFill>
                <a:srgbClr val="000000"/>
              </a:solidFill>
              <a:uFill>
                <a:solidFill>
                  <a:srgbClr val="FFFFFF"/>
                </a:solidFill>
              </a:uFill>
              <a:latin typeface="Times New Roman"/>
            </a:endParaRPr>
          </a:p>
        </p:txBody>
      </p:sp>
      <p:sp>
        <p:nvSpPr>
          <p:cNvPr id="56" name="PlaceHolder 9"/>
          <p:cNvSpPr>
            <a:spLocks noGrp="1"/>
          </p:cNvSpPr>
          <p:nvPr>
            <p:ph type="sldNum"/>
          </p:nvPr>
        </p:nvSpPr>
        <p:spPr>
          <a:xfrm>
            <a:off x="8610480" y="6356520"/>
            <a:ext cx="2742840" cy="364680"/>
          </a:xfrm>
          <a:prstGeom prst="rect">
            <a:avLst/>
          </a:prstGeom>
        </p:spPr>
        <p:txBody>
          <a:bodyPr anchor="ctr"/>
          <a:lstStyle/>
          <a:p>
            <a:pPr algn="r">
              <a:lnSpc>
                <a:spcPct val="100000"/>
              </a:lnSpc>
            </a:pPr>
            <a:fld id="{11D2000E-50FC-49F0-8ECF-AAB00553648C}" type="slidenum">
              <a:rPr lang="en-NZ" sz="1200" b="0" strike="noStrike" spc="-1">
                <a:solidFill>
                  <a:srgbClr val="8B8B8B"/>
                </a:solidFill>
                <a:uFill>
                  <a:solidFill>
                    <a:srgbClr val="FFFFFF"/>
                  </a:solidFill>
                </a:uFill>
                <a:latin typeface="Calibri"/>
              </a:rPr>
              <a:t>‹#›</a:t>
            </a:fld>
            <a:endParaRPr lang="en-NZ" sz="1400" b="0" strike="noStrike" spc="-1">
              <a:solidFill>
                <a:srgbClr val="000000"/>
              </a:solidFill>
              <a:uFill>
                <a:solidFill>
                  <a:srgbClr val="FFFFFF"/>
                </a:solidFill>
              </a:uFill>
              <a:latin typeface="Times New Roman"/>
            </a:endParaRPr>
          </a:p>
        </p:txBody>
      </p:sp>
      <p:sp>
        <p:nvSpPr>
          <p:cNvPr id="57" name="PlaceHolder 10"/>
          <p:cNvSpPr>
            <a:spLocks noGrp="1"/>
          </p:cNvSpPr>
          <p:nvPr>
            <p:ph type="body"/>
          </p:nvPr>
        </p:nvSpPr>
        <p:spPr>
          <a:xfrm>
            <a:off x="609480" y="1604520"/>
            <a:ext cx="10972440" cy="3977280"/>
          </a:xfrm>
          <a:prstGeom prst="rect">
            <a:avLst/>
          </a:prstGeom>
        </p:spPr>
        <p:txBody>
          <a:bodyPr lIns="0" tIns="0" rIns="0" bIns="0"/>
          <a:lstStyle/>
          <a:p>
            <a:pPr marL="432000" indent="-324000">
              <a:buClr>
                <a:srgbClr val="000000"/>
              </a:buClr>
              <a:buSzPct val="45000"/>
              <a:buFont typeface="Wingdings" charset="2"/>
              <a:buChar char=""/>
            </a:pPr>
            <a:r>
              <a:rPr lang="en-US" sz="2800" b="0" strike="noStrike" spc="-1">
                <a:solidFill>
                  <a:srgbClr val="000000"/>
                </a:solidFill>
                <a:uFill>
                  <a:solidFill>
                    <a:srgbClr val="FFFFFF"/>
                  </a:solidFill>
                </a:uFill>
                <a:latin typeface="Raleway Medium"/>
              </a:rPr>
              <a:t>Click to edit the outline text format</a:t>
            </a:r>
          </a:p>
          <a:p>
            <a:pPr marL="864000" lvl="1" indent="-324000">
              <a:buClr>
                <a:srgbClr val="000000"/>
              </a:buClr>
              <a:buSzPct val="75000"/>
              <a:buFont typeface="Symbol" charset="2"/>
              <a:buChar char=""/>
            </a:pPr>
            <a:r>
              <a:rPr lang="en-US" sz="2000" b="0" strike="noStrike" spc="-1">
                <a:solidFill>
                  <a:srgbClr val="000000"/>
                </a:solidFill>
                <a:uFill>
                  <a:solidFill>
                    <a:srgbClr val="FFFFFF"/>
                  </a:solidFill>
                </a:uFill>
                <a:latin typeface="Raleway Medium"/>
              </a:rPr>
              <a:t>Second Outline Level</a:t>
            </a:r>
          </a:p>
          <a:p>
            <a:pPr marL="1296000" lvl="2" indent="-288000">
              <a:buClr>
                <a:srgbClr val="000000"/>
              </a:buClr>
              <a:buSzPct val="45000"/>
              <a:buFont typeface="Wingdings" charset="2"/>
              <a:buChar char=""/>
            </a:pPr>
            <a:r>
              <a:rPr lang="en-US" sz="1800" b="0" strike="noStrike" spc="-1">
                <a:solidFill>
                  <a:srgbClr val="000000"/>
                </a:solidFill>
                <a:uFill>
                  <a:solidFill>
                    <a:srgbClr val="FFFFFF"/>
                  </a:solidFill>
                </a:uFill>
                <a:latin typeface="Raleway Medium"/>
              </a:rPr>
              <a:t>Third Outline Level</a:t>
            </a:r>
          </a:p>
          <a:p>
            <a:pPr marL="1728000" lvl="3" indent="-216000">
              <a:buClr>
                <a:srgbClr val="000000"/>
              </a:buClr>
              <a:buSzPct val="75000"/>
              <a:buFont typeface="Symbol" charset="2"/>
              <a:buChar char=""/>
            </a:pPr>
            <a:r>
              <a:rPr lang="en-US" sz="1800" b="0" strike="noStrike" spc="-1">
                <a:solidFill>
                  <a:srgbClr val="000000"/>
                </a:solidFill>
                <a:uFill>
                  <a:solidFill>
                    <a:srgbClr val="FFFFFF"/>
                  </a:solidFill>
                </a:uFill>
                <a:latin typeface="Raleway Medium"/>
              </a:rPr>
              <a:t>Fourth Outline Level</a:t>
            </a:r>
          </a:p>
          <a:p>
            <a:pPr marL="2160000" lvl="4" indent="-216000">
              <a:buClr>
                <a:srgbClr val="000000"/>
              </a:buClr>
              <a:buSzPct val="45000"/>
              <a:buFont typeface="Wingdings" charset="2"/>
              <a:buChar char=""/>
            </a:pPr>
            <a:r>
              <a:rPr lang="en-US" sz="2000" b="0" strike="noStrike" spc="-1">
                <a:solidFill>
                  <a:srgbClr val="000000"/>
                </a:solidFill>
                <a:uFill>
                  <a:solidFill>
                    <a:srgbClr val="FFFFFF"/>
                  </a:solidFill>
                </a:uFill>
                <a:latin typeface="Raleway Medium"/>
              </a:rPr>
              <a:t>Fifth Outline Level</a:t>
            </a:r>
          </a:p>
          <a:p>
            <a:pPr marL="2592000" lvl="5" indent="-216000">
              <a:buClr>
                <a:srgbClr val="000000"/>
              </a:buClr>
              <a:buSzPct val="45000"/>
              <a:buFont typeface="Wingdings" charset="2"/>
              <a:buChar char=""/>
            </a:pPr>
            <a:r>
              <a:rPr lang="en-US" sz="2000" b="0" strike="noStrike" spc="-1">
                <a:solidFill>
                  <a:srgbClr val="000000"/>
                </a:solidFill>
                <a:uFill>
                  <a:solidFill>
                    <a:srgbClr val="FFFFFF"/>
                  </a:solidFill>
                </a:uFill>
                <a:latin typeface="Raleway Medium"/>
              </a:rPr>
              <a:t>Sixth Outline Level</a:t>
            </a:r>
          </a:p>
          <a:p>
            <a:pPr marL="3024000" lvl="6" indent="-216000">
              <a:buClr>
                <a:srgbClr val="000000"/>
              </a:buClr>
              <a:buSzPct val="45000"/>
              <a:buFont typeface="Wingdings" charset="2"/>
              <a:buChar char=""/>
            </a:pPr>
            <a:r>
              <a:rPr lang="en-US" sz="2000" b="0" strike="noStrike" spc="-1">
                <a:solidFill>
                  <a:srgbClr val="000000"/>
                </a:solidFill>
                <a:uFill>
                  <a:solidFill>
                    <a:srgbClr val="FFFFFF"/>
                  </a:solidFill>
                </a:uFill>
                <a:latin typeface="Raleway Medium"/>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70.jpe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 Id="rId5" Type="http://schemas.openxmlformats.org/officeDocument/2006/relationships/image" Target="../media/image91.jpeg"/><Relationship Id="rId4" Type="http://schemas.openxmlformats.org/officeDocument/2006/relationships/image" Target="../media/image90.jpeg"/></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33.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 Id="rId9" Type="http://schemas.openxmlformats.org/officeDocument/2006/relationships/image" Target="../media/image10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09.jpeg"/><Relationship Id="rId4" Type="http://schemas.openxmlformats.org/officeDocument/2006/relationships/image" Target="../media/image108.jpeg"/></Relationships>
</file>

<file path=ppt/slides/_rels/slide35.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9" Type="http://schemas.openxmlformats.org/officeDocument/2006/relationships/image" Target="../media/image1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19.jpeg"/><Relationship Id="rId4" Type="http://schemas.openxmlformats.org/officeDocument/2006/relationships/image" Target="../media/image118.jpeg"/></Relationships>
</file>

<file path=ppt/slides/_rels/slide3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3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26.jpeg"/><Relationship Id="rId4" Type="http://schemas.openxmlformats.org/officeDocument/2006/relationships/image" Target="../media/image125.jpeg"/></Relationships>
</file>

<file path=ppt/slides/_rels/slide3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99" name="Picture 3"/>
          <p:cNvPicPr/>
          <p:nvPr/>
        </p:nvPicPr>
        <p:blipFill>
          <a:blip r:embed="rId2"/>
          <a:stretch/>
        </p:blipFill>
        <p:spPr>
          <a:xfrm>
            <a:off x="0" y="0"/>
            <a:ext cx="7905960" cy="5929560"/>
          </a:xfrm>
          <a:prstGeom prst="rect">
            <a:avLst/>
          </a:prstGeom>
          <a:ln>
            <a:noFill/>
          </a:ln>
        </p:spPr>
      </p:pic>
      <p:sp>
        <p:nvSpPr>
          <p:cNvPr id="100" name="CustomShape 1"/>
          <p:cNvSpPr/>
          <p:nvPr/>
        </p:nvSpPr>
        <p:spPr>
          <a:xfrm>
            <a:off x="8054280" y="573480"/>
            <a:ext cx="4285440" cy="392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4800" b="0" strike="noStrike" spc="-1">
                <a:solidFill>
                  <a:srgbClr val="FFFF00"/>
                </a:solidFill>
                <a:uFill>
                  <a:solidFill>
                    <a:srgbClr val="FFFFFF"/>
                  </a:solidFill>
                </a:uFill>
                <a:latin typeface="Lucida Sans"/>
              </a:rPr>
              <a:t>Vegetation</a:t>
            </a:r>
            <a:endParaRPr lang="en-NZ" sz="1800" b="0" strike="noStrike" spc="-1">
              <a:solidFill>
                <a:srgbClr val="000000"/>
              </a:solidFill>
              <a:uFill>
                <a:solidFill>
                  <a:srgbClr val="FFFFFF"/>
                </a:solidFill>
              </a:uFill>
              <a:latin typeface="Arial"/>
            </a:endParaRPr>
          </a:p>
          <a:p>
            <a:pPr>
              <a:lnSpc>
                <a:spcPct val="100000"/>
              </a:lnSpc>
            </a:pPr>
            <a:r>
              <a:rPr lang="en-NZ" sz="4800" b="0" strike="noStrike" spc="-1">
                <a:solidFill>
                  <a:srgbClr val="FFFF00"/>
                </a:solidFill>
                <a:uFill>
                  <a:solidFill>
                    <a:srgbClr val="FFFFFF"/>
                  </a:solidFill>
                </a:uFill>
                <a:latin typeface="Lucida Sans"/>
              </a:rPr>
              <a:t>    and plants </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a:lnSpc>
                <a:spcPct val="100000"/>
              </a:lnSpc>
            </a:pPr>
            <a:r>
              <a:rPr lang="en-NZ" sz="4800" b="0" strike="noStrike" spc="-1">
                <a:solidFill>
                  <a:srgbClr val="FFFF00"/>
                </a:solidFill>
                <a:uFill>
                  <a:solidFill>
                    <a:srgbClr val="FFFFFF"/>
                  </a:solidFill>
                </a:uFill>
                <a:latin typeface="Lucida Sans"/>
              </a:rPr>
              <a:t>that define </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a:lnSpc>
                <a:spcPct val="100000"/>
              </a:lnSpc>
            </a:pPr>
            <a:r>
              <a:rPr lang="en-NZ" sz="4800" b="0" strike="noStrike" spc="-1">
                <a:solidFill>
                  <a:srgbClr val="FFFF00"/>
                </a:solidFill>
                <a:uFill>
                  <a:solidFill>
                    <a:srgbClr val="FFFFFF"/>
                  </a:solidFill>
                </a:uFill>
                <a:latin typeface="Lucida Sans"/>
              </a:rPr>
              <a:t>The Hurunui</a:t>
            </a:r>
            <a:endParaRPr lang="en-NZ"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141" name="Picture 2"/>
          <p:cNvPicPr/>
          <p:nvPr/>
        </p:nvPicPr>
        <p:blipFill>
          <a:blip r:embed="rId3"/>
          <a:stretch/>
        </p:blipFill>
        <p:spPr>
          <a:xfrm>
            <a:off x="0" y="0"/>
            <a:ext cx="7812720" cy="5859360"/>
          </a:xfrm>
          <a:prstGeom prst="rect">
            <a:avLst/>
          </a:prstGeom>
          <a:ln>
            <a:noFill/>
          </a:ln>
        </p:spPr>
      </p:pic>
      <p:pic>
        <p:nvPicPr>
          <p:cNvPr id="142" name="Picture 6"/>
          <p:cNvPicPr/>
          <p:nvPr/>
        </p:nvPicPr>
        <p:blipFill>
          <a:blip r:embed="rId4"/>
          <a:stretch/>
        </p:blipFill>
        <p:spPr>
          <a:xfrm>
            <a:off x="5839200" y="0"/>
            <a:ext cx="6352200" cy="5859360"/>
          </a:xfrm>
          <a:prstGeom prst="rect">
            <a:avLst/>
          </a:prstGeom>
          <a:ln>
            <a:noFill/>
          </a:ln>
        </p:spPr>
      </p:pic>
      <p:pic>
        <p:nvPicPr>
          <p:cNvPr id="143" name="Picture 4"/>
          <p:cNvPicPr/>
          <p:nvPr/>
        </p:nvPicPr>
        <p:blipFill>
          <a:blip r:embed="rId5"/>
          <a:stretch/>
        </p:blipFill>
        <p:spPr>
          <a:xfrm>
            <a:off x="6649560" y="0"/>
            <a:ext cx="4442040" cy="5922720"/>
          </a:xfrm>
          <a:prstGeom prst="rect">
            <a:avLst/>
          </a:prstGeom>
          <a:ln w="28440">
            <a:solidFill>
              <a:schemeClr val="tx1"/>
            </a:solidFill>
            <a:round/>
          </a:ln>
        </p:spPr>
      </p:pic>
      <p:pic>
        <p:nvPicPr>
          <p:cNvPr id="144" name="Picture 8"/>
          <p:cNvPicPr/>
          <p:nvPr/>
        </p:nvPicPr>
        <p:blipFill>
          <a:blip r:embed="rId6"/>
          <a:stretch/>
        </p:blipFill>
        <p:spPr>
          <a:xfrm>
            <a:off x="540000" y="550080"/>
            <a:ext cx="5299200" cy="4048920"/>
          </a:xfrm>
          <a:prstGeom prst="rect">
            <a:avLst/>
          </a:prstGeom>
          <a:ln w="28440">
            <a:solidFill>
              <a:schemeClr val="tx1"/>
            </a:solidFill>
            <a:round/>
          </a:ln>
        </p:spPr>
      </p:pic>
      <p:sp>
        <p:nvSpPr>
          <p:cNvPr id="145" name="CustomShape 1"/>
          <p:cNvSpPr/>
          <p:nvPr/>
        </p:nvSpPr>
        <p:spPr>
          <a:xfrm>
            <a:off x="1321920" y="6038640"/>
            <a:ext cx="64908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Podocarp-broadleaf limestone forest and species –rich shrubland</a:t>
            </a:r>
            <a:endParaRPr lang="en-NZ"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146" name="Picture 2"/>
          <p:cNvPicPr/>
          <p:nvPr/>
        </p:nvPicPr>
        <p:blipFill>
          <a:blip r:embed="rId3"/>
          <a:stretch/>
        </p:blipFill>
        <p:spPr>
          <a:xfrm>
            <a:off x="7936920" y="0"/>
            <a:ext cx="3013560" cy="4092480"/>
          </a:xfrm>
          <a:prstGeom prst="rect">
            <a:avLst/>
          </a:prstGeom>
          <a:ln>
            <a:noFill/>
          </a:ln>
        </p:spPr>
      </p:pic>
      <p:pic>
        <p:nvPicPr>
          <p:cNvPr id="147" name="Picture 3"/>
          <p:cNvPicPr/>
          <p:nvPr/>
        </p:nvPicPr>
        <p:blipFill>
          <a:blip r:embed="rId4"/>
          <a:stretch/>
        </p:blipFill>
        <p:spPr>
          <a:xfrm>
            <a:off x="0" y="0"/>
            <a:ext cx="7835760" cy="5876640"/>
          </a:xfrm>
          <a:prstGeom prst="rect">
            <a:avLst/>
          </a:prstGeom>
          <a:ln>
            <a:noFill/>
          </a:ln>
        </p:spPr>
      </p:pic>
      <p:pic>
        <p:nvPicPr>
          <p:cNvPr id="148" name="Picture 5"/>
          <p:cNvPicPr/>
          <p:nvPr/>
        </p:nvPicPr>
        <p:blipFill>
          <a:blip r:embed="rId5"/>
          <a:stretch/>
        </p:blipFill>
        <p:spPr>
          <a:xfrm>
            <a:off x="9977040" y="4044240"/>
            <a:ext cx="2236320" cy="1832400"/>
          </a:xfrm>
          <a:prstGeom prst="rect">
            <a:avLst/>
          </a:prstGeom>
          <a:ln>
            <a:noFill/>
          </a:ln>
        </p:spPr>
      </p:pic>
      <p:pic>
        <p:nvPicPr>
          <p:cNvPr id="149" name="Picture 7"/>
          <p:cNvPicPr/>
          <p:nvPr/>
        </p:nvPicPr>
        <p:blipFill>
          <a:blip r:embed="rId6"/>
          <a:stretch/>
        </p:blipFill>
        <p:spPr>
          <a:xfrm>
            <a:off x="7936920" y="4024800"/>
            <a:ext cx="2039760" cy="1832400"/>
          </a:xfrm>
          <a:prstGeom prst="rect">
            <a:avLst/>
          </a:prstGeom>
          <a:ln>
            <a:noFill/>
          </a:ln>
        </p:spPr>
      </p:pic>
      <p:sp>
        <p:nvSpPr>
          <p:cNvPr id="150" name="CustomShape 1"/>
          <p:cNvSpPr/>
          <p:nvPr/>
        </p:nvSpPr>
        <p:spPr>
          <a:xfrm>
            <a:off x="1349280" y="6027840"/>
            <a:ext cx="339984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Low stature kanuka forest</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151" name="Picture 2"/>
          <p:cNvPicPr/>
          <p:nvPr/>
        </p:nvPicPr>
        <p:blipFill>
          <a:blip r:embed="rId3"/>
          <a:stretch/>
        </p:blipFill>
        <p:spPr>
          <a:xfrm>
            <a:off x="0" y="-41400"/>
            <a:ext cx="7882920" cy="5947920"/>
          </a:xfrm>
          <a:prstGeom prst="rect">
            <a:avLst/>
          </a:prstGeom>
          <a:ln>
            <a:noFill/>
          </a:ln>
        </p:spPr>
      </p:pic>
      <p:pic>
        <p:nvPicPr>
          <p:cNvPr id="152" name="Picture 12"/>
          <p:cNvPicPr/>
          <p:nvPr/>
        </p:nvPicPr>
        <p:blipFill>
          <a:blip r:embed="rId4"/>
          <a:stretch/>
        </p:blipFill>
        <p:spPr>
          <a:xfrm>
            <a:off x="4266360" y="399600"/>
            <a:ext cx="3662280" cy="3487680"/>
          </a:xfrm>
          <a:prstGeom prst="rect">
            <a:avLst/>
          </a:prstGeom>
          <a:ln w="28440">
            <a:solidFill>
              <a:schemeClr val="tx1"/>
            </a:solidFill>
            <a:round/>
          </a:ln>
        </p:spPr>
      </p:pic>
      <p:pic>
        <p:nvPicPr>
          <p:cNvPr id="153" name="Picture 10"/>
          <p:cNvPicPr/>
          <p:nvPr/>
        </p:nvPicPr>
        <p:blipFill>
          <a:blip r:embed="rId5"/>
          <a:stretch/>
        </p:blipFill>
        <p:spPr>
          <a:xfrm>
            <a:off x="201960" y="3929040"/>
            <a:ext cx="3255480" cy="1913760"/>
          </a:xfrm>
          <a:prstGeom prst="rect">
            <a:avLst/>
          </a:prstGeom>
          <a:ln w="19080">
            <a:solidFill>
              <a:schemeClr val="tx1"/>
            </a:solidFill>
            <a:round/>
          </a:ln>
        </p:spPr>
      </p:pic>
      <p:pic>
        <p:nvPicPr>
          <p:cNvPr id="154" name="Picture 1"/>
          <p:cNvPicPr/>
          <p:nvPr/>
        </p:nvPicPr>
        <p:blipFill>
          <a:blip r:embed="rId6"/>
          <a:stretch/>
        </p:blipFill>
        <p:spPr>
          <a:xfrm>
            <a:off x="7813080" y="399600"/>
            <a:ext cx="4378320" cy="5062320"/>
          </a:xfrm>
          <a:prstGeom prst="rect">
            <a:avLst/>
          </a:prstGeom>
          <a:ln w="28440">
            <a:solidFill>
              <a:schemeClr val="tx1"/>
            </a:solidFill>
            <a:round/>
          </a:ln>
        </p:spPr>
      </p:pic>
      <p:pic>
        <p:nvPicPr>
          <p:cNvPr id="155" name="Picture 8"/>
          <p:cNvPicPr/>
          <p:nvPr/>
        </p:nvPicPr>
        <p:blipFill>
          <a:blip r:embed="rId7"/>
          <a:stretch/>
        </p:blipFill>
        <p:spPr>
          <a:xfrm>
            <a:off x="201960" y="399600"/>
            <a:ext cx="3928680" cy="3487680"/>
          </a:xfrm>
          <a:prstGeom prst="rect">
            <a:avLst/>
          </a:prstGeom>
          <a:ln w="28440">
            <a:solidFill>
              <a:schemeClr val="tx1"/>
            </a:solidFill>
            <a:round/>
          </a:ln>
        </p:spPr>
      </p:pic>
      <p:sp>
        <p:nvSpPr>
          <p:cNvPr id="156" name="CustomShape 1"/>
          <p:cNvSpPr/>
          <p:nvPr/>
        </p:nvSpPr>
        <p:spPr>
          <a:xfrm>
            <a:off x="1420560" y="5948280"/>
            <a:ext cx="34617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Natural shrublands</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icture 2"/>
          <p:cNvPicPr/>
          <p:nvPr/>
        </p:nvPicPr>
        <p:blipFill>
          <a:blip r:embed="rId3"/>
          <a:stretch/>
        </p:blipFill>
        <p:spPr>
          <a:xfrm>
            <a:off x="473400" y="0"/>
            <a:ext cx="4179600" cy="5866920"/>
          </a:xfrm>
          <a:prstGeom prst="rect">
            <a:avLst/>
          </a:prstGeom>
          <a:ln>
            <a:noFill/>
          </a:ln>
        </p:spPr>
      </p:pic>
      <p:pic>
        <p:nvPicPr>
          <p:cNvPr id="158" name="Picture 5"/>
          <p:cNvPicPr/>
          <p:nvPr/>
        </p:nvPicPr>
        <p:blipFill>
          <a:blip r:embed="rId4"/>
          <a:stretch/>
        </p:blipFill>
        <p:spPr>
          <a:xfrm>
            <a:off x="5421600" y="0"/>
            <a:ext cx="6531120" cy="5873040"/>
          </a:xfrm>
          <a:prstGeom prst="rect">
            <a:avLst/>
          </a:prstGeom>
          <a:ln>
            <a:noFill/>
          </a:ln>
        </p:spPr>
      </p:pic>
      <p:sp>
        <p:nvSpPr>
          <p:cNvPr id="159" name="CustomShape 1"/>
          <p:cNvSpPr/>
          <p:nvPr/>
        </p:nvSpPr>
        <p:spPr>
          <a:xfrm>
            <a:off x="1306440" y="6051960"/>
            <a:ext cx="4571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Vinelands</a:t>
            </a:r>
            <a:endParaRPr lang="en-NZ" sz="1800" b="0" strike="noStrike" spc="-1">
              <a:solidFill>
                <a:srgbClr val="000000"/>
              </a:solidFill>
              <a:uFill>
                <a:solidFill>
                  <a:srgbClr val="FFFFFF"/>
                </a:solidFill>
              </a:uFill>
              <a:latin typeface="Arial"/>
            </a:endParaRPr>
          </a:p>
        </p:txBody>
      </p:sp>
      <p:pic>
        <p:nvPicPr>
          <p:cNvPr id="160" name="Picture 4"/>
          <p:cNvPicPr/>
          <p:nvPr/>
        </p:nvPicPr>
        <p:blipFill>
          <a:blip r:embed="rId5"/>
          <a:stretch/>
        </p:blipFill>
        <p:spPr>
          <a:xfrm>
            <a:off x="2831040" y="24840"/>
            <a:ext cx="6726960" cy="5873040"/>
          </a:xfrm>
          <a:prstGeom prst="rect">
            <a:avLst/>
          </a:prstGeom>
          <a:ln w="28440">
            <a:solidFill>
              <a:schemeClr val="tx1"/>
            </a:solidFill>
            <a:round/>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repl">
                                        <p:cTn id="7" dur="500" fill="hold"/>
                                        <p:tgtEl>
                                          <p:spTgt spid="160"/>
                                        </p:tgtEl>
                                        <p:attrNameLst>
                                          <p:attrName>ppt_x</p:attrName>
                                        </p:attrNameLst>
                                      </p:cBhvr>
                                      <p:tavLst>
                                        <p:tav tm="0">
                                          <p:val>
                                            <p:strVal val="#ppt_x"/>
                                          </p:val>
                                        </p:tav>
                                        <p:tav tm="100000">
                                          <p:val>
                                            <p:strVal val="#ppt_x"/>
                                          </p:val>
                                        </p:tav>
                                      </p:tavLst>
                                    </p:anim>
                                    <p:anim calcmode="lin" valueType="num">
                                      <p:cBhvr additive="repl">
                                        <p:cTn id="8" dur="500" fill="hold"/>
                                        <p:tgtEl>
                                          <p:spTgt spid="1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161" name="Picture 2"/>
          <p:cNvPicPr/>
          <p:nvPr/>
        </p:nvPicPr>
        <p:blipFill>
          <a:blip r:embed="rId3"/>
          <a:stretch/>
        </p:blipFill>
        <p:spPr>
          <a:xfrm>
            <a:off x="0" y="0"/>
            <a:ext cx="7821000" cy="5865840"/>
          </a:xfrm>
          <a:prstGeom prst="rect">
            <a:avLst/>
          </a:prstGeom>
          <a:ln>
            <a:noFill/>
          </a:ln>
        </p:spPr>
      </p:pic>
      <p:sp>
        <p:nvSpPr>
          <p:cNvPr id="162" name="CustomShape 1"/>
          <p:cNvSpPr/>
          <p:nvPr/>
        </p:nvSpPr>
        <p:spPr>
          <a:xfrm>
            <a:off x="1420560" y="6041520"/>
            <a:ext cx="49636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Lucida Sans"/>
              </a:rPr>
              <a:t>Valley-floor harakeke-pukio wetlands</a:t>
            </a:r>
            <a:endParaRPr lang="en-NZ" sz="1800" b="0" strike="noStrike" spc="-1">
              <a:solidFill>
                <a:srgbClr val="000000"/>
              </a:solidFill>
              <a:uFill>
                <a:solidFill>
                  <a:srgbClr val="FFFFFF"/>
                </a:solidFill>
              </a:uFill>
              <a:latin typeface="Arial"/>
            </a:endParaRPr>
          </a:p>
        </p:txBody>
      </p:sp>
      <p:pic>
        <p:nvPicPr>
          <p:cNvPr id="163" name="Picture 10"/>
          <p:cNvPicPr/>
          <p:nvPr/>
        </p:nvPicPr>
        <p:blipFill>
          <a:blip r:embed="rId4"/>
          <a:stretch/>
        </p:blipFill>
        <p:spPr>
          <a:xfrm>
            <a:off x="7948080" y="147960"/>
            <a:ext cx="4040280" cy="5387400"/>
          </a:xfrm>
          <a:prstGeom prst="rect">
            <a:avLst/>
          </a:prstGeom>
          <a:ln>
            <a:noFill/>
          </a:ln>
        </p:spPr>
      </p:pic>
      <p:pic>
        <p:nvPicPr>
          <p:cNvPr id="164" name="Picture 8"/>
          <p:cNvPicPr/>
          <p:nvPr/>
        </p:nvPicPr>
        <p:blipFill>
          <a:blip r:embed="rId5"/>
          <a:stretch/>
        </p:blipFill>
        <p:spPr>
          <a:xfrm>
            <a:off x="10557000" y="3702600"/>
            <a:ext cx="1514520" cy="1995840"/>
          </a:xfrm>
          <a:prstGeom prst="rect">
            <a:avLst/>
          </a:prstGeom>
          <a:ln w="28440">
            <a:solidFill>
              <a:schemeClr val="tx1"/>
            </a:solidFill>
            <a:rou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165" name="Picture 2"/>
          <p:cNvPicPr/>
          <p:nvPr/>
        </p:nvPicPr>
        <p:blipFill>
          <a:blip r:embed="rId2"/>
          <a:srcRect r="-409"/>
          <a:stretch/>
        </p:blipFill>
        <p:spPr>
          <a:xfrm>
            <a:off x="0" y="-3240"/>
            <a:ext cx="9540720" cy="5863320"/>
          </a:xfrm>
          <a:prstGeom prst="rect">
            <a:avLst/>
          </a:prstGeom>
          <a:ln>
            <a:noFill/>
          </a:ln>
        </p:spPr>
      </p:pic>
      <p:pic>
        <p:nvPicPr>
          <p:cNvPr id="166" name="Picture 4"/>
          <p:cNvPicPr/>
          <p:nvPr/>
        </p:nvPicPr>
        <p:blipFill>
          <a:blip r:embed="rId3"/>
          <a:stretch/>
        </p:blipFill>
        <p:spPr>
          <a:xfrm rot="5400000">
            <a:off x="9044640" y="446040"/>
            <a:ext cx="3597120" cy="2697840"/>
          </a:xfrm>
          <a:prstGeom prst="rect">
            <a:avLst/>
          </a:prstGeom>
          <a:ln>
            <a:noFill/>
          </a:ln>
        </p:spPr>
      </p:pic>
      <p:pic>
        <p:nvPicPr>
          <p:cNvPr id="167" name="Picture 8"/>
          <p:cNvPicPr/>
          <p:nvPr/>
        </p:nvPicPr>
        <p:blipFill>
          <a:blip r:embed="rId4"/>
          <a:stretch/>
        </p:blipFill>
        <p:spPr>
          <a:xfrm>
            <a:off x="9513720" y="3240360"/>
            <a:ext cx="2705400" cy="2619720"/>
          </a:xfrm>
          <a:prstGeom prst="rect">
            <a:avLst/>
          </a:prstGeom>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168" name="Picture 2"/>
          <p:cNvPicPr/>
          <p:nvPr/>
        </p:nvPicPr>
        <p:blipFill>
          <a:blip r:embed="rId2"/>
          <a:stretch/>
        </p:blipFill>
        <p:spPr>
          <a:xfrm>
            <a:off x="0" y="0"/>
            <a:ext cx="7891560" cy="5862240"/>
          </a:xfrm>
          <a:prstGeom prst="rect">
            <a:avLst/>
          </a:prstGeom>
          <a:ln>
            <a:noFill/>
          </a:ln>
        </p:spPr>
      </p:pic>
      <p:sp>
        <p:nvSpPr>
          <p:cNvPr id="169" name="CustomShape 1"/>
          <p:cNvSpPr/>
          <p:nvPr/>
        </p:nvSpPr>
        <p:spPr>
          <a:xfrm>
            <a:off x="1485720" y="6107040"/>
            <a:ext cx="84549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Lucida Sans"/>
              </a:rPr>
              <a:t>Waipara, Motunau, Blythe, Hurunui, Jed, Waiau, Conway, Okarahia riverbeds, river margins,  river gorge outcrops, hinarepe sand tussock.</a:t>
            </a:r>
            <a:endParaRPr lang="en-NZ" sz="1800" b="0" strike="noStrike" spc="-1">
              <a:solidFill>
                <a:srgbClr val="000000"/>
              </a:solidFill>
              <a:uFill>
                <a:solidFill>
                  <a:srgbClr val="FFFFFF"/>
                </a:solidFill>
              </a:uFill>
              <a:latin typeface="Arial"/>
            </a:endParaRPr>
          </a:p>
        </p:txBody>
      </p:sp>
      <p:pic>
        <p:nvPicPr>
          <p:cNvPr id="170" name="Picture 5"/>
          <p:cNvPicPr/>
          <p:nvPr/>
        </p:nvPicPr>
        <p:blipFill>
          <a:blip r:embed="rId3"/>
          <a:stretch/>
        </p:blipFill>
        <p:spPr>
          <a:xfrm>
            <a:off x="8280000" y="0"/>
            <a:ext cx="3911760" cy="5862240"/>
          </a:xfrm>
          <a:prstGeom prst="rect">
            <a:avLst/>
          </a:prstGeom>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171" name="Picture 2"/>
          <p:cNvPicPr/>
          <p:nvPr/>
        </p:nvPicPr>
        <p:blipFill>
          <a:blip r:embed="rId2"/>
          <a:stretch/>
        </p:blipFill>
        <p:spPr>
          <a:xfrm>
            <a:off x="0" y="11520"/>
            <a:ext cx="7822800" cy="5866920"/>
          </a:xfrm>
          <a:prstGeom prst="rect">
            <a:avLst/>
          </a:prstGeom>
          <a:ln>
            <a:noFill/>
          </a:ln>
        </p:spPr>
      </p:pic>
      <p:pic>
        <p:nvPicPr>
          <p:cNvPr id="172" name="Picture 4"/>
          <p:cNvPicPr/>
          <p:nvPr/>
        </p:nvPicPr>
        <p:blipFill>
          <a:blip r:embed="rId3"/>
          <a:stretch/>
        </p:blipFill>
        <p:spPr>
          <a:xfrm>
            <a:off x="8034840" y="205560"/>
            <a:ext cx="4009320" cy="3008520"/>
          </a:xfrm>
          <a:prstGeom prst="rect">
            <a:avLst/>
          </a:prstGeom>
          <a:ln>
            <a:noFill/>
          </a:ln>
        </p:spPr>
      </p:pic>
      <p:pic>
        <p:nvPicPr>
          <p:cNvPr id="173" name="Picture 6"/>
          <p:cNvPicPr/>
          <p:nvPr/>
        </p:nvPicPr>
        <p:blipFill>
          <a:blip r:embed="rId4"/>
          <a:stretch/>
        </p:blipFill>
        <p:spPr>
          <a:xfrm>
            <a:off x="8034840" y="3358080"/>
            <a:ext cx="1841760" cy="2455920"/>
          </a:xfrm>
          <a:prstGeom prst="rect">
            <a:avLst/>
          </a:prstGeom>
          <a:ln>
            <a:noFill/>
          </a:ln>
        </p:spPr>
      </p:pic>
      <p:pic>
        <p:nvPicPr>
          <p:cNvPr id="174" name="Picture 8"/>
          <p:cNvPicPr/>
          <p:nvPr/>
        </p:nvPicPr>
        <p:blipFill>
          <a:blip r:embed="rId5"/>
          <a:stretch/>
        </p:blipFill>
        <p:spPr>
          <a:xfrm>
            <a:off x="10226160" y="3429000"/>
            <a:ext cx="1725480" cy="2364840"/>
          </a:xfrm>
          <a:prstGeom prst="rect">
            <a:avLst/>
          </a:prstGeom>
          <a:ln>
            <a:noFill/>
          </a:ln>
        </p:spPr>
      </p:pic>
      <p:sp>
        <p:nvSpPr>
          <p:cNvPr id="175" name="CustomShape 1"/>
          <p:cNvSpPr/>
          <p:nvPr/>
        </p:nvSpPr>
        <p:spPr>
          <a:xfrm>
            <a:off x="1191600" y="6031440"/>
            <a:ext cx="78228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Lucida Sans"/>
              </a:rPr>
              <a:t>Mt Ararat reserve – southern rata, manuka on sandstone</a:t>
            </a:r>
            <a:endParaRPr lang="en-NZ" sz="1800" b="0" strike="noStrike" spc="-1">
              <a:solidFill>
                <a:srgbClr val="000000"/>
              </a:solidFill>
              <a:uFill>
                <a:solidFill>
                  <a:srgbClr val="FFFFFF"/>
                </a:solidFill>
              </a:uFill>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176" name="Picture 2"/>
          <p:cNvPicPr/>
          <p:nvPr/>
        </p:nvPicPr>
        <p:blipFill>
          <a:blip r:embed="rId3"/>
          <a:stretch/>
        </p:blipFill>
        <p:spPr>
          <a:xfrm>
            <a:off x="1535040" y="0"/>
            <a:ext cx="7837200" cy="5878080"/>
          </a:xfrm>
          <a:prstGeom prst="rect">
            <a:avLst/>
          </a:prstGeom>
          <a:ln>
            <a:noFill/>
          </a:ln>
        </p:spPr>
      </p:pic>
      <p:sp>
        <p:nvSpPr>
          <p:cNvPr id="177" name="CustomShape 1"/>
          <p:cNvSpPr/>
          <p:nvPr/>
        </p:nvSpPr>
        <p:spPr>
          <a:xfrm>
            <a:off x="1469520" y="6107040"/>
            <a:ext cx="48819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Lucida Sans"/>
              </a:rPr>
              <a:t>Waipara Conservation area</a:t>
            </a:r>
            <a:endParaRPr lang="en-NZ" sz="1800" b="0" strike="noStrike" spc="-1">
              <a:solidFill>
                <a:srgbClr val="000000"/>
              </a:solidFill>
              <a:uFill>
                <a:solidFill>
                  <a:srgbClr val="FFFFFF"/>
                </a:solidFill>
              </a:uFill>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sp>
        <p:nvSpPr>
          <p:cNvPr id="178" name="CustomShape 1"/>
          <p:cNvSpPr/>
          <p:nvPr/>
        </p:nvSpPr>
        <p:spPr>
          <a:xfrm>
            <a:off x="184680" y="120240"/>
            <a:ext cx="11822040" cy="4935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4800" b="0" strike="noStrike" spc="-1">
                <a:solidFill>
                  <a:srgbClr val="FFFF00"/>
                </a:solidFill>
                <a:uFill>
                  <a:solidFill>
                    <a:srgbClr val="FFFFFF"/>
                  </a:solidFill>
                </a:uFill>
                <a:latin typeface="Lucida Sans"/>
              </a:rPr>
              <a:t>Hurunui Naturally Uncommon ecosystems</a:t>
            </a:r>
            <a:endParaRPr lang="en-NZ" sz="1800" b="0" strike="noStrike" spc="-1">
              <a:solidFill>
                <a:srgbClr val="000000"/>
              </a:solidFill>
              <a:uFill>
                <a:solidFill>
                  <a:srgbClr val="FFFFFF"/>
                </a:solidFill>
              </a:uFill>
              <a:latin typeface="Arial"/>
            </a:endParaRPr>
          </a:p>
          <a:p>
            <a:pPr>
              <a:lnSpc>
                <a:spcPct val="100000"/>
              </a:lnSpc>
            </a:pPr>
            <a:r>
              <a:rPr lang="en-NZ" sz="2800" b="0" strike="noStrike" spc="-1">
                <a:solidFill>
                  <a:srgbClr val="FFFFFF"/>
                </a:solidFill>
                <a:uFill>
                  <a:solidFill>
                    <a:srgbClr val="FFFFFF"/>
                  </a:solidFill>
                </a:uFill>
                <a:latin typeface="Lucida Sans"/>
              </a:rPr>
              <a:t>Contain a disproportionate number of threatened plant species</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marL="343080" indent="-342720">
              <a:lnSpc>
                <a:spcPct val="100000"/>
              </a:lnSpc>
              <a:buClr>
                <a:srgbClr val="FFFF00"/>
              </a:buClr>
              <a:buFont typeface="StarSymbol"/>
              <a:buAutoNum type="arabicPeriod"/>
            </a:pPr>
            <a:r>
              <a:rPr lang="en-NZ" sz="2800" b="0" strike="noStrike" spc="-1">
                <a:solidFill>
                  <a:srgbClr val="FFFF00"/>
                </a:solidFill>
                <a:uFill>
                  <a:solidFill>
                    <a:srgbClr val="FFFFFF"/>
                  </a:solidFill>
                </a:uFill>
                <a:latin typeface="Lucida Sans"/>
              </a:rPr>
              <a:t>Limestone</a:t>
            </a:r>
            <a:r>
              <a:rPr lang="en-NZ" sz="2800" b="0" strike="noStrike" spc="-1">
                <a:solidFill>
                  <a:srgbClr val="FFFFFF"/>
                </a:solidFill>
                <a:uFill>
                  <a:solidFill>
                    <a:srgbClr val="FFFFFF"/>
                  </a:solidFill>
                </a:uFill>
                <a:latin typeface="Lucida Sans"/>
              </a:rPr>
              <a:t>      cliffs, scarps, tors, screes, boulderfields,</a:t>
            </a:r>
            <a:endParaRPr lang="en-NZ" sz="1800" b="0" strike="noStrike" spc="-1">
              <a:solidFill>
                <a:srgbClr val="000000"/>
              </a:solidFill>
              <a:uFill>
                <a:solidFill>
                  <a:srgbClr val="FFFFFF"/>
                </a:solidFill>
              </a:uFill>
              <a:latin typeface="Arial"/>
            </a:endParaRPr>
          </a:p>
          <a:p>
            <a:pPr marL="2286000">
              <a:lnSpc>
                <a:spcPct val="100000"/>
              </a:lnSpc>
            </a:pPr>
            <a:r>
              <a:rPr lang="en-NZ" sz="2800" b="0" strike="noStrike" spc="-1">
                <a:solidFill>
                  <a:srgbClr val="FFFFFF"/>
                </a:solidFill>
                <a:uFill>
                  <a:solidFill>
                    <a:srgbClr val="FFFFFF"/>
                  </a:solidFill>
                </a:uFill>
                <a:latin typeface="Lucida Sans"/>
              </a:rPr>
              <a:t>     caves, pavements, and karst.</a:t>
            </a:r>
            <a:endParaRPr lang="en-NZ" sz="1800" b="0" strike="noStrike" spc="-1">
              <a:solidFill>
                <a:srgbClr val="000000"/>
              </a:solidFill>
              <a:uFill>
                <a:solidFill>
                  <a:srgbClr val="FFFFFF"/>
                </a:solidFill>
              </a:uFill>
              <a:latin typeface="Arial"/>
            </a:endParaRPr>
          </a:p>
          <a:p>
            <a:pPr marL="343080" indent="-342720">
              <a:lnSpc>
                <a:spcPct val="100000"/>
              </a:lnSpc>
              <a:buClr>
                <a:srgbClr val="FFFF00"/>
              </a:buClr>
              <a:buFont typeface="StarSymbol"/>
              <a:buAutoNum type="arabicPeriod"/>
            </a:pPr>
            <a:r>
              <a:rPr lang="en-NZ" sz="2800" b="0" strike="noStrike" spc="-1">
                <a:solidFill>
                  <a:srgbClr val="FFFF00"/>
                </a:solidFill>
                <a:uFill>
                  <a:solidFill>
                    <a:srgbClr val="FFFFFF"/>
                  </a:solidFill>
                </a:uFill>
                <a:latin typeface="Lucida Sans"/>
              </a:rPr>
              <a:t>Gravel beaches</a:t>
            </a:r>
            <a:endParaRPr lang="en-NZ" sz="1800" b="0" strike="noStrike" spc="-1">
              <a:solidFill>
                <a:srgbClr val="000000"/>
              </a:solidFill>
              <a:uFill>
                <a:solidFill>
                  <a:srgbClr val="FFFFFF"/>
                </a:solidFill>
              </a:uFill>
              <a:latin typeface="Arial"/>
            </a:endParaRPr>
          </a:p>
          <a:p>
            <a:pPr marL="343080" indent="-342720">
              <a:lnSpc>
                <a:spcPct val="100000"/>
              </a:lnSpc>
              <a:buClr>
                <a:srgbClr val="FFFF00"/>
              </a:buClr>
              <a:buFont typeface="StarSymbol"/>
              <a:buAutoNum type="arabicPeriod"/>
            </a:pPr>
            <a:r>
              <a:rPr lang="en-NZ" sz="2800" b="0" strike="noStrike" spc="-1">
                <a:solidFill>
                  <a:srgbClr val="FFFF00"/>
                </a:solidFill>
                <a:uFill>
                  <a:solidFill>
                    <a:srgbClr val="FFFFFF"/>
                  </a:solidFill>
                </a:uFill>
                <a:latin typeface="Lucida Sans"/>
              </a:rPr>
              <a:t>Braided rivers</a:t>
            </a:r>
            <a:endParaRPr lang="en-NZ" sz="1800" b="0" strike="noStrike" spc="-1">
              <a:solidFill>
                <a:srgbClr val="000000"/>
              </a:solidFill>
              <a:uFill>
                <a:solidFill>
                  <a:srgbClr val="FFFFFF"/>
                </a:solidFill>
              </a:uFill>
              <a:latin typeface="Arial"/>
            </a:endParaRPr>
          </a:p>
          <a:p>
            <a:pPr marL="343080" indent="-342720">
              <a:lnSpc>
                <a:spcPct val="100000"/>
              </a:lnSpc>
              <a:buClr>
                <a:srgbClr val="FFFF00"/>
              </a:buClr>
              <a:buFont typeface="StarSymbol"/>
              <a:buAutoNum type="arabicPeriod"/>
            </a:pPr>
            <a:r>
              <a:rPr lang="en-NZ" sz="2800" b="0" strike="noStrike" spc="-1">
                <a:solidFill>
                  <a:srgbClr val="FFFF00"/>
                </a:solidFill>
                <a:uFill>
                  <a:solidFill>
                    <a:srgbClr val="FFFFFF"/>
                  </a:solidFill>
                </a:uFill>
                <a:latin typeface="Lucida Sans"/>
              </a:rPr>
              <a:t>Alpine</a:t>
            </a:r>
            <a:r>
              <a:rPr lang="en-NZ" sz="2800" b="0" strike="noStrike" spc="-1">
                <a:solidFill>
                  <a:srgbClr val="FFFFFF"/>
                </a:solidFill>
                <a:uFill>
                  <a:solidFill>
                    <a:srgbClr val="FFFFFF"/>
                  </a:solidFill>
                </a:uFill>
                <a:latin typeface="Lucida Sans"/>
              </a:rPr>
              <a:t>           screes, moraines, snow banks</a:t>
            </a:r>
            <a:endParaRPr lang="en-NZ" sz="1800" b="0" strike="noStrike" spc="-1">
              <a:solidFill>
                <a:srgbClr val="000000"/>
              </a:solidFill>
              <a:uFill>
                <a:solidFill>
                  <a:srgbClr val="FFFFFF"/>
                </a:solidFill>
              </a:uFill>
              <a:latin typeface="Arial"/>
            </a:endParaRPr>
          </a:p>
          <a:p>
            <a:pPr marL="343080" indent="-342720">
              <a:lnSpc>
                <a:spcPct val="100000"/>
              </a:lnSpc>
              <a:buClr>
                <a:srgbClr val="FFFF00"/>
              </a:buClr>
              <a:buFont typeface="StarSymbol"/>
              <a:buAutoNum type="arabicPeriod"/>
            </a:pPr>
            <a:r>
              <a:rPr lang="en-NZ" sz="2800" b="0" strike="noStrike" spc="-1">
                <a:solidFill>
                  <a:srgbClr val="FFFF00"/>
                </a:solidFill>
                <a:uFill>
                  <a:solidFill>
                    <a:srgbClr val="FFFFFF"/>
                  </a:solidFill>
                </a:uFill>
                <a:latin typeface="Lucida Sans"/>
              </a:rPr>
              <a:t>Wetlands</a:t>
            </a:r>
            <a:r>
              <a:rPr lang="en-NZ" sz="2800" b="0" strike="noStrike" spc="-1">
                <a:solidFill>
                  <a:srgbClr val="FFFFFF"/>
                </a:solidFill>
                <a:uFill>
                  <a:solidFill>
                    <a:srgbClr val="FFFFFF"/>
                  </a:solidFill>
                </a:uFill>
                <a:latin typeface="Lucida Sans"/>
              </a:rPr>
              <a:t>       estuaries, lake margins, seepages and</a:t>
            </a:r>
            <a:endParaRPr lang="en-NZ" sz="1800" b="0" strike="noStrike" spc="-1">
              <a:solidFill>
                <a:srgbClr val="000000"/>
              </a:solidFill>
              <a:uFill>
                <a:solidFill>
                  <a:srgbClr val="FFFFFF"/>
                </a:solidFill>
              </a:uFill>
              <a:latin typeface="Arial"/>
            </a:endParaRPr>
          </a:p>
          <a:p>
            <a:pPr>
              <a:lnSpc>
                <a:spcPct val="100000"/>
              </a:lnSpc>
            </a:pPr>
            <a:r>
              <a:rPr lang="en-NZ" sz="2800" b="0" strike="noStrike" spc="-1">
                <a:solidFill>
                  <a:srgbClr val="FFFFFF"/>
                </a:solidFill>
                <a:uFill>
                  <a:solidFill>
                    <a:srgbClr val="FFFFFF"/>
                  </a:solidFill>
                </a:uFill>
                <a:latin typeface="Lucida Sans"/>
              </a:rPr>
              <a:t> 		        flushes, cushion bogs, ephemeral wetlands</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p:txBody>
      </p:sp>
      <p:sp>
        <p:nvSpPr>
          <p:cNvPr id="179" name="CustomShape 2"/>
          <p:cNvSpPr/>
          <p:nvPr/>
        </p:nvSpPr>
        <p:spPr>
          <a:xfrm>
            <a:off x="1163880" y="6091560"/>
            <a:ext cx="88851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Lucida Sans"/>
              </a:rPr>
              <a:t>https://www.landcareresearch.co.nz/publications/factsheets/rare-ecosystems</a:t>
            </a:r>
            <a:endParaRPr lang="en-NZ" sz="1800" b="0" strike="noStrike" spc="-1">
              <a:solidFill>
                <a:srgbClr val="000000"/>
              </a:solidFill>
              <a:uFill>
                <a:solidFill>
                  <a:srgbClr val="FFFFFF"/>
                </a:solidFill>
              </a:uFill>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101" name="Picture 3"/>
          <p:cNvPicPr/>
          <p:nvPr/>
        </p:nvPicPr>
        <p:blipFill>
          <a:blip r:embed="rId3"/>
          <a:stretch/>
        </p:blipFill>
        <p:spPr>
          <a:xfrm>
            <a:off x="0" y="0"/>
            <a:ext cx="6418800" cy="5863320"/>
          </a:xfrm>
          <a:prstGeom prst="rect">
            <a:avLst/>
          </a:prstGeom>
          <a:ln>
            <a:noFill/>
          </a:ln>
        </p:spPr>
      </p:pic>
      <p:pic>
        <p:nvPicPr>
          <p:cNvPr id="102" name="Picture 10"/>
          <p:cNvPicPr/>
          <p:nvPr/>
        </p:nvPicPr>
        <p:blipFill>
          <a:blip r:embed="rId4"/>
          <a:stretch/>
        </p:blipFill>
        <p:spPr>
          <a:xfrm>
            <a:off x="6795360" y="3973320"/>
            <a:ext cx="2796840" cy="2691720"/>
          </a:xfrm>
          <a:prstGeom prst="rect">
            <a:avLst/>
          </a:prstGeom>
          <a:ln>
            <a:noFill/>
          </a:ln>
        </p:spPr>
      </p:pic>
      <p:pic>
        <p:nvPicPr>
          <p:cNvPr id="103" name="Picture 14"/>
          <p:cNvPicPr/>
          <p:nvPr/>
        </p:nvPicPr>
        <p:blipFill>
          <a:blip r:embed="rId5"/>
          <a:stretch/>
        </p:blipFill>
        <p:spPr>
          <a:xfrm>
            <a:off x="6795360" y="-11160"/>
            <a:ext cx="5205240" cy="3871800"/>
          </a:xfrm>
          <a:prstGeom prst="rect">
            <a:avLst/>
          </a:prstGeom>
          <a:ln>
            <a:noFill/>
          </a:ln>
        </p:spPr>
      </p:pic>
      <p:sp>
        <p:nvSpPr>
          <p:cNvPr id="104" name="CustomShape 1"/>
          <p:cNvSpPr/>
          <p:nvPr/>
        </p:nvSpPr>
        <p:spPr>
          <a:xfrm>
            <a:off x="9398160" y="3344040"/>
            <a:ext cx="2356560" cy="369000"/>
          </a:xfrm>
          <a:prstGeom prst="rect">
            <a:avLst/>
          </a:prstGeom>
          <a:noFill/>
          <a:ln>
            <a:noFill/>
          </a:ln>
        </p:spPr>
        <p:style>
          <a:lnRef idx="0">
            <a:scrgbClr r="0" g="0" b="0"/>
          </a:lnRef>
          <a:fillRef idx="0">
            <a:scrgbClr r="0" g="0" b="0"/>
          </a:fillRef>
          <a:effectRef idx="0">
            <a:scrgbClr r="0" g="0" b="0"/>
          </a:effectRef>
          <a:fontRef idx="minor"/>
        </p:style>
      </p:sp>
      <p:sp>
        <p:nvSpPr>
          <p:cNvPr id="105" name="CustomShape 2"/>
          <p:cNvSpPr/>
          <p:nvPr/>
        </p:nvSpPr>
        <p:spPr>
          <a:xfrm>
            <a:off x="1278000" y="5863680"/>
            <a:ext cx="536724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Big: 8,641 km2</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00"/>
                </a:solidFill>
                <a:uFill>
                  <a:solidFill>
                    <a:srgbClr val="FFFFFF"/>
                  </a:solidFill>
                </a:uFill>
                <a:latin typeface="Calibri"/>
              </a:rPr>
              <a:t>Diverse: 8 Ecological Regions, 20 Ecological District</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00"/>
                </a:solidFill>
                <a:uFill>
                  <a:solidFill>
                    <a:srgbClr val="FFFFFF"/>
                  </a:solidFill>
                </a:uFill>
                <a:latin typeface="Calibri"/>
              </a:rPr>
              <a:t>Eastern area &lt;10% indigenous cover, covenants</a:t>
            </a:r>
            <a:endParaRPr lang="en-NZ"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sp>
        <p:nvSpPr>
          <p:cNvPr id="180" name="CustomShape 1"/>
          <p:cNvSpPr/>
          <p:nvPr/>
        </p:nvSpPr>
        <p:spPr>
          <a:xfrm>
            <a:off x="4544280" y="240120"/>
            <a:ext cx="7324200" cy="408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2800" b="0" strike="noStrike" spc="-1">
                <a:solidFill>
                  <a:srgbClr val="FFFF00"/>
                </a:solidFill>
                <a:uFill>
                  <a:solidFill>
                    <a:srgbClr val="FFFFFF"/>
                  </a:solidFill>
                </a:uFill>
                <a:latin typeface="Lucida Sans"/>
              </a:rPr>
              <a:t>Plant threat list published in 2018</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marL="343080" indent="-342720">
              <a:lnSpc>
                <a:spcPct val="100000"/>
              </a:lnSpc>
              <a:buClr>
                <a:srgbClr val="FFFFFF"/>
              </a:buClr>
              <a:buFont typeface="StarSymbol"/>
              <a:buAutoNum type="arabicPeriod"/>
            </a:pPr>
            <a:r>
              <a:rPr lang="en-NZ" sz="1800" b="0" strike="noStrike" spc="-1">
                <a:solidFill>
                  <a:srgbClr val="FFFFFF"/>
                </a:solidFill>
                <a:uFill>
                  <a:solidFill>
                    <a:srgbClr val="FFFFFF"/>
                  </a:solidFill>
                </a:uFill>
                <a:latin typeface="Calibri"/>
              </a:rPr>
              <a:t>Kauri dieback and Myrtle rust added kanuka, manuka, pohutukawa, rata, rohutu, and the kanuka mistletoe to the threat list.</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marL="343080" indent="-342720">
              <a:lnSpc>
                <a:spcPct val="100000"/>
              </a:lnSpc>
              <a:buClr>
                <a:srgbClr val="FFFFFF"/>
              </a:buClr>
              <a:buFont typeface="StarSymbol"/>
              <a:buAutoNum type="arabicPeriod"/>
            </a:pPr>
            <a:r>
              <a:rPr lang="en-NZ" sz="1800" b="0" strike="noStrike" spc="-1">
                <a:solidFill>
                  <a:srgbClr val="FFFFFF"/>
                </a:solidFill>
                <a:uFill>
                  <a:solidFill>
                    <a:srgbClr val="FFFFFF"/>
                  </a:solidFill>
                </a:uFill>
                <a:latin typeface="Calibri"/>
              </a:rPr>
              <a:t>“A noticeable deterioration in populations of plants of eastern South Island drylands (e.g. the sedge </a:t>
            </a:r>
            <a:r>
              <a:rPr lang="en-NZ" sz="1800" b="0" i="1" strike="noStrike" spc="-1">
                <a:solidFill>
                  <a:srgbClr val="FFFFFF"/>
                </a:solidFill>
                <a:uFill>
                  <a:solidFill>
                    <a:srgbClr val="FFFFFF"/>
                  </a:solidFill>
                </a:uFill>
                <a:latin typeface="Calibri"/>
              </a:rPr>
              <a:t>Carex albula</a:t>
            </a:r>
            <a:r>
              <a:rPr lang="en-NZ" sz="1800" b="0" strike="noStrike" spc="-1">
                <a:solidFill>
                  <a:srgbClr val="FFFFFF"/>
                </a:solidFill>
                <a:uFill>
                  <a:solidFill>
                    <a:srgbClr val="FFFFFF"/>
                  </a:solidFill>
                </a:uFill>
                <a:latin typeface="Calibri"/>
              </a:rPr>
              <a:t>, the Maniototo peppercress </a:t>
            </a:r>
            <a:r>
              <a:rPr lang="en-NZ" sz="1800" b="0" i="1" strike="noStrike" spc="-1">
                <a:solidFill>
                  <a:srgbClr val="FFFFFF"/>
                </a:solidFill>
                <a:uFill>
                  <a:solidFill>
                    <a:srgbClr val="FFFFFF"/>
                  </a:solidFill>
                </a:uFill>
                <a:latin typeface="Calibri"/>
              </a:rPr>
              <a:t>Lepidium solandri</a:t>
            </a:r>
            <a:r>
              <a:rPr lang="en-NZ" sz="1800" b="0" strike="noStrike" spc="-1">
                <a:solidFill>
                  <a:srgbClr val="FFFFFF"/>
                </a:solidFill>
                <a:uFill>
                  <a:solidFill>
                    <a:srgbClr val="FFFFFF"/>
                  </a:solidFill>
                </a:uFill>
                <a:latin typeface="Calibri"/>
              </a:rPr>
              <a:t>, and several broom species including </a:t>
            </a:r>
            <a:r>
              <a:rPr lang="en-NZ" sz="1800" b="0" i="1" strike="noStrike" spc="-1">
                <a:solidFill>
                  <a:srgbClr val="FFFFFF"/>
                </a:solidFill>
                <a:uFill>
                  <a:solidFill>
                    <a:srgbClr val="FFFFFF"/>
                  </a:solidFill>
                </a:uFill>
                <a:latin typeface="Calibri"/>
              </a:rPr>
              <a:t>Carmichaelia torulosa</a:t>
            </a:r>
            <a:r>
              <a:rPr lang="en-NZ" sz="1800" b="0" strike="noStrike" spc="-1">
                <a:solidFill>
                  <a:srgbClr val="FFFFFF"/>
                </a:solidFill>
                <a:uFill>
                  <a:solidFill>
                    <a:srgbClr val="FFFFFF"/>
                  </a:solidFill>
                </a:uFill>
                <a:latin typeface="Calibri"/>
              </a:rPr>
              <a:t>, which is now assessed as Threatened – Nationally Critical) continues a worrying trend that was noted in 2009”.</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marL="343080" indent="-342720">
              <a:lnSpc>
                <a:spcPct val="100000"/>
              </a:lnSpc>
              <a:buClr>
                <a:srgbClr val="FFFFFF"/>
              </a:buClr>
              <a:buFont typeface="StarSymbol"/>
              <a:buAutoNum type="arabicPeriod"/>
            </a:pPr>
            <a:r>
              <a:rPr lang="en-NZ" sz="1800" b="0" strike="noStrike" spc="-1">
                <a:solidFill>
                  <a:srgbClr val="FFFFFF"/>
                </a:solidFill>
                <a:uFill>
                  <a:solidFill>
                    <a:srgbClr val="FFFFFF"/>
                  </a:solidFill>
                </a:uFill>
                <a:latin typeface="Calibri"/>
              </a:rPr>
              <a:t>The “extinct” montane tarn edge fathen appeared in Molesworth, Heron basin and the Mackenzie in 2015, after 56 years. </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p:txBody>
      </p:sp>
      <p:pic>
        <p:nvPicPr>
          <p:cNvPr id="181" name="Picture 6"/>
          <p:cNvPicPr/>
          <p:nvPr/>
        </p:nvPicPr>
        <p:blipFill>
          <a:blip r:embed="rId2"/>
          <a:stretch/>
        </p:blipFill>
        <p:spPr>
          <a:xfrm>
            <a:off x="329760" y="217800"/>
            <a:ext cx="3910320" cy="5523480"/>
          </a:xfrm>
          <a:prstGeom prst="rect">
            <a:avLst/>
          </a:prstGeom>
          <a:ln>
            <a:noFill/>
          </a:ln>
        </p:spPr>
      </p:pic>
      <p:pic>
        <p:nvPicPr>
          <p:cNvPr id="182" name="Picture 7"/>
          <p:cNvPicPr/>
          <p:nvPr/>
        </p:nvPicPr>
        <p:blipFill>
          <a:blip r:embed="rId3"/>
          <a:stretch/>
        </p:blipFill>
        <p:spPr>
          <a:xfrm>
            <a:off x="9421200" y="4024080"/>
            <a:ext cx="2538720" cy="164340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183" name="Picture 2"/>
          <p:cNvPicPr/>
          <p:nvPr/>
        </p:nvPicPr>
        <p:blipFill>
          <a:blip r:embed="rId3"/>
          <a:stretch/>
        </p:blipFill>
        <p:spPr>
          <a:xfrm>
            <a:off x="323280" y="228960"/>
            <a:ext cx="3890880" cy="5508720"/>
          </a:xfrm>
          <a:prstGeom prst="rect">
            <a:avLst/>
          </a:prstGeom>
          <a:ln>
            <a:noFill/>
          </a:ln>
        </p:spPr>
      </p:pic>
      <p:sp>
        <p:nvSpPr>
          <p:cNvPr id="184" name="CustomShape 1"/>
          <p:cNvSpPr/>
          <p:nvPr/>
        </p:nvSpPr>
        <p:spPr>
          <a:xfrm>
            <a:off x="4588200" y="240120"/>
            <a:ext cx="7279920" cy="507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2800" b="0" strike="noStrike" spc="-1">
                <a:solidFill>
                  <a:srgbClr val="FFFF00"/>
                </a:solidFill>
                <a:uFill>
                  <a:solidFill>
                    <a:srgbClr val="FFFFFF"/>
                  </a:solidFill>
                </a:uFill>
                <a:latin typeface="Lucida Sans"/>
              </a:rPr>
              <a:t>Overview of NZ Limestone flora</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FF"/>
                </a:solidFill>
                <a:uFill>
                  <a:solidFill>
                    <a:srgbClr val="FFFFFF"/>
                  </a:solidFill>
                </a:uFill>
                <a:latin typeface="Lucida Sans"/>
              </a:rPr>
              <a:t>Field work from 2004, published 2018</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marL="343080" indent="-342720">
              <a:lnSpc>
                <a:spcPct val="100000"/>
              </a:lnSpc>
              <a:buClr>
                <a:srgbClr val="FFFFFF"/>
              </a:buClr>
              <a:buFont typeface="StarSymbol"/>
              <a:buAutoNum type="arabicPeriod"/>
            </a:pPr>
            <a:r>
              <a:rPr lang="en-NZ" sz="1800" b="0" strike="noStrike" spc="-1">
                <a:solidFill>
                  <a:srgbClr val="FFFFFF"/>
                </a:solidFill>
                <a:uFill>
                  <a:solidFill>
                    <a:srgbClr val="FFFFFF"/>
                  </a:solidFill>
                </a:uFill>
                <a:latin typeface="Lucida Sans"/>
              </a:rPr>
              <a:t>29% of the 153 limestone plant species ("calcicoles") are ranked as Threatened- Nationally Critical, the highest threat rank possible. </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marL="343080" indent="-342720">
              <a:lnSpc>
                <a:spcPct val="100000"/>
              </a:lnSpc>
              <a:buClr>
                <a:srgbClr val="FFFFFF"/>
              </a:buClr>
              <a:buFont typeface="StarSymbol"/>
              <a:buAutoNum type="arabicPeriod"/>
            </a:pPr>
            <a:r>
              <a:rPr lang="en-NZ" sz="1800" b="0" i="1" strike="noStrike" spc="-1">
                <a:solidFill>
                  <a:srgbClr val="FFFFFF"/>
                </a:solidFill>
                <a:uFill>
                  <a:solidFill>
                    <a:srgbClr val="FFFFFF"/>
                  </a:solidFill>
                </a:uFill>
                <a:latin typeface="Lucida Sans"/>
              </a:rPr>
              <a:t>Only 5% are considered not threatened</a:t>
            </a:r>
            <a:r>
              <a:rPr lang="en-NZ" sz="1800" b="0" strike="noStrike" spc="-1">
                <a:solidFill>
                  <a:srgbClr val="FFFFFF"/>
                </a:solidFill>
                <a:uFill>
                  <a:solidFill>
                    <a:srgbClr val="FFFFFF"/>
                  </a:solidFill>
                </a:uFill>
                <a:latin typeface="Lucida Sans"/>
              </a:rPr>
              <a:t>. </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marL="343080" indent="-342720">
              <a:lnSpc>
                <a:spcPct val="100000"/>
              </a:lnSpc>
              <a:buClr>
                <a:srgbClr val="FFFFFF"/>
              </a:buClr>
              <a:buFont typeface="StarSymbol"/>
              <a:buAutoNum type="arabicPeriod"/>
            </a:pPr>
            <a:r>
              <a:rPr lang="en-NZ" sz="1800" b="0" strike="noStrike" spc="-1">
                <a:solidFill>
                  <a:srgbClr val="FFFFFF"/>
                </a:solidFill>
                <a:uFill>
                  <a:solidFill>
                    <a:srgbClr val="FFFFFF"/>
                  </a:solidFill>
                </a:uFill>
                <a:latin typeface="Lucida Sans"/>
              </a:rPr>
              <a:t>Small areas of limestone outcrops are home to tiny populations of distinct plant species. </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marL="343080" indent="-342720">
              <a:lnSpc>
                <a:spcPct val="100000"/>
              </a:lnSpc>
              <a:buClr>
                <a:srgbClr val="FFFFFF"/>
              </a:buClr>
              <a:buFont typeface="StarSymbol"/>
              <a:buAutoNum type="arabicPeriod"/>
            </a:pPr>
            <a:r>
              <a:rPr lang="en-NZ" sz="1800" b="0" strike="noStrike" spc="-1">
                <a:solidFill>
                  <a:srgbClr val="FFFFFF"/>
                </a:solidFill>
                <a:uFill>
                  <a:solidFill>
                    <a:srgbClr val="FFFFFF"/>
                  </a:solidFill>
                </a:uFill>
                <a:latin typeface="Lucida Sans"/>
              </a:rPr>
              <a:t>21 of 41 taxa (68%) of the South Marlborough-North Canterbury limestone plant species are Data-deficient or threatened. </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marL="343080" indent="-342720">
              <a:lnSpc>
                <a:spcPct val="100000"/>
              </a:lnSpc>
              <a:buClr>
                <a:srgbClr val="FFFFFF"/>
              </a:buClr>
              <a:buFont typeface="StarSymbol"/>
              <a:buAutoNum type="arabicPeriod"/>
            </a:pPr>
            <a:r>
              <a:rPr lang="en-NZ" sz="1800" b="0" strike="noStrike" spc="-1">
                <a:solidFill>
                  <a:srgbClr val="FFFFFF"/>
                </a:solidFill>
                <a:uFill>
                  <a:solidFill>
                    <a:srgbClr val="FFFFFF"/>
                  </a:solidFill>
                </a:uFill>
                <a:latin typeface="Lucida Sans"/>
              </a:rPr>
              <a:t>There is no research on how to manage limestone vegetation. The worst weed is red fescue.</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graphicFrame>
        <p:nvGraphicFramePr>
          <p:cNvPr id="185" name="Table 1"/>
          <p:cNvGraphicFramePr/>
          <p:nvPr/>
        </p:nvGraphicFramePr>
        <p:xfrm>
          <a:off x="464040" y="432360"/>
          <a:ext cx="3522600" cy="4473360"/>
        </p:xfrm>
        <a:graphic>
          <a:graphicData uri="http://schemas.openxmlformats.org/drawingml/2006/table">
            <a:tbl>
              <a:tblPr/>
              <a:tblGrid>
                <a:gridCol w="749880">
                  <a:extLst>
                    <a:ext uri="{9D8B030D-6E8A-4147-A177-3AD203B41FA5}">
                      <a16:colId xmlns:a16="http://schemas.microsoft.com/office/drawing/2014/main" val="20000"/>
                    </a:ext>
                  </a:extLst>
                </a:gridCol>
                <a:gridCol w="2772720">
                  <a:extLst>
                    <a:ext uri="{9D8B030D-6E8A-4147-A177-3AD203B41FA5}">
                      <a16:colId xmlns:a16="http://schemas.microsoft.com/office/drawing/2014/main" val="20001"/>
                    </a:ext>
                  </a:extLst>
                </a:gridCol>
              </a:tblGrid>
              <a:tr h="577080">
                <a:tc gridSpan="2">
                  <a:txBody>
                    <a:bodyPr/>
                    <a:lstStyle/>
                    <a:p>
                      <a:pPr>
                        <a:lnSpc>
                          <a:spcPct val="107000"/>
                        </a:lnSpc>
                      </a:pPr>
                      <a:r>
                        <a:rPr lang="en-NZ" sz="1800" b="1" strike="noStrike" spc="-1">
                          <a:solidFill>
                            <a:srgbClr val="FFFF00"/>
                          </a:solidFill>
                          <a:uFill>
                            <a:solidFill>
                              <a:srgbClr val="FFFFFF"/>
                            </a:solidFill>
                          </a:uFill>
                          <a:latin typeface="Calibri"/>
                        </a:rPr>
                        <a:t>150 plant species classified as Threatened or At Risk</a:t>
                      </a:r>
                      <a:r>
                        <a:rPr lang="en-NZ" sz="1100" b="1" strike="noStrike" spc="-1">
                          <a:solidFill>
                            <a:srgbClr val="FFFF00"/>
                          </a:solidFill>
                          <a:uFill>
                            <a:solidFill>
                              <a:srgbClr val="FFFFFF"/>
                            </a:solidFill>
                          </a:uFill>
                          <a:latin typeface="Calibri"/>
                        </a:rPr>
                        <a:t>.</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hMerge="1">
                  <a:txBody>
                    <a:bodyPr/>
                    <a:lstStyle/>
                    <a:p>
                      <a:endParaRPr lang="en-US"/>
                    </a:p>
                  </a:txBody>
                  <a:tcPr>
                    <a:solidFill>
                      <a:srgbClr val="729FCF"/>
                    </a:solidFill>
                  </a:tcPr>
                </a:tc>
                <a:extLst>
                  <a:ext uri="{0D108BD9-81ED-4DB2-BD59-A6C34878D82A}">
                    <a16:rowId xmlns:a16="http://schemas.microsoft.com/office/drawing/2014/main" val="10000"/>
                  </a:ext>
                </a:extLst>
              </a:tr>
              <a:tr h="313200">
                <a:tc>
                  <a:txBody>
                    <a:bodyPr/>
                    <a:lstStyle/>
                    <a:p>
                      <a:pPr>
                        <a:lnSpc>
                          <a:spcPct val="107000"/>
                        </a:lnSpc>
                      </a:pPr>
                      <a:r>
                        <a:rPr lang="en-NZ" sz="1100" b="1" strike="noStrike" spc="-1">
                          <a:solidFill>
                            <a:srgbClr val="FFFFFF"/>
                          </a:solidFill>
                          <a:uFill>
                            <a:solidFill>
                              <a:srgbClr val="FFFFFF"/>
                            </a:solidFill>
                          </a:uFill>
                          <a:latin typeface="Calibri"/>
                          <a:ea typeface="Calibri"/>
                        </a:rPr>
                        <a:t>  3</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Locally Extinct</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1"/>
                  </a:ext>
                </a:extLst>
              </a:tr>
              <a:tr h="313200">
                <a:tc>
                  <a:txBody>
                    <a:bodyPr/>
                    <a:lstStyle/>
                    <a:p>
                      <a:pPr>
                        <a:lnSpc>
                          <a:spcPct val="107000"/>
                        </a:lnSpc>
                      </a:pPr>
                      <a:r>
                        <a:rPr lang="en-NZ" sz="1100" b="1" strike="noStrike" spc="-1">
                          <a:solidFill>
                            <a:srgbClr val="FFFFFF"/>
                          </a:solidFill>
                          <a:uFill>
                            <a:solidFill>
                              <a:srgbClr val="FFFFFF"/>
                            </a:solidFill>
                          </a:uFill>
                          <a:latin typeface="Calibri"/>
                          <a:ea typeface="Calibri"/>
                        </a:rPr>
                        <a:t>  8</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Threatened-Nationally Critical</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2"/>
                  </a:ext>
                </a:extLst>
              </a:tr>
              <a:tr h="577080">
                <a:tc>
                  <a:txBody>
                    <a:bodyPr/>
                    <a:lstStyle/>
                    <a:p>
                      <a:pPr>
                        <a:lnSpc>
                          <a:spcPct val="107000"/>
                        </a:lnSpc>
                      </a:pPr>
                      <a:r>
                        <a:rPr lang="en-NZ" sz="1100" b="1" strike="noStrike" spc="-1">
                          <a:solidFill>
                            <a:srgbClr val="FFFFFF"/>
                          </a:solidFill>
                          <a:uFill>
                            <a:solidFill>
                              <a:srgbClr val="FFFFFF"/>
                            </a:solidFill>
                          </a:uFill>
                          <a:latin typeface="Calibri"/>
                          <a:ea typeface="Calibri"/>
                        </a:rPr>
                        <a:t>13</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Threatened - Nationally Endangered</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3"/>
                  </a:ext>
                </a:extLst>
              </a:tr>
              <a:tr h="577080">
                <a:tc>
                  <a:txBody>
                    <a:bodyPr/>
                    <a:lstStyle/>
                    <a:p>
                      <a:pPr>
                        <a:lnSpc>
                          <a:spcPct val="107000"/>
                        </a:lnSpc>
                      </a:pPr>
                      <a:r>
                        <a:rPr lang="en-NZ" sz="1100" b="1" strike="noStrike" spc="-1">
                          <a:solidFill>
                            <a:srgbClr val="FFFFFF"/>
                          </a:solidFill>
                          <a:uFill>
                            <a:solidFill>
                              <a:srgbClr val="FFFFFF"/>
                            </a:solidFill>
                          </a:uFill>
                          <a:latin typeface="Calibri"/>
                        </a:rPr>
                        <a:t>22</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Threatened - Nationally Vulnerable</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4"/>
                  </a:ext>
                </a:extLst>
              </a:tr>
              <a:tr h="313200">
                <a:tc>
                  <a:txBody>
                    <a:bodyPr/>
                    <a:lstStyle/>
                    <a:p>
                      <a:pPr>
                        <a:lnSpc>
                          <a:spcPct val="107000"/>
                        </a:lnSpc>
                      </a:pPr>
                      <a:r>
                        <a:rPr lang="en-NZ" sz="1100" b="1" strike="noStrike" spc="-1">
                          <a:solidFill>
                            <a:srgbClr val="FFFFFF"/>
                          </a:solidFill>
                          <a:uFill>
                            <a:solidFill>
                              <a:srgbClr val="FFFFFF"/>
                            </a:solidFill>
                          </a:uFill>
                          <a:latin typeface="Calibri"/>
                          <a:ea typeface="Calibri"/>
                        </a:rPr>
                        <a:t>61</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At Risk- Declining</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5"/>
                  </a:ext>
                </a:extLst>
              </a:tr>
              <a:tr h="313200">
                <a:tc>
                  <a:txBody>
                    <a:bodyPr/>
                    <a:lstStyle/>
                    <a:p>
                      <a:pPr>
                        <a:lnSpc>
                          <a:spcPct val="107000"/>
                        </a:lnSpc>
                      </a:pPr>
                      <a:r>
                        <a:rPr lang="en-NZ" sz="1100" b="1" strike="noStrike" spc="-1">
                          <a:solidFill>
                            <a:srgbClr val="FFFFFF"/>
                          </a:solidFill>
                          <a:uFill>
                            <a:solidFill>
                              <a:srgbClr val="FFFFFF"/>
                            </a:solidFill>
                          </a:uFill>
                          <a:latin typeface="Calibri"/>
                          <a:ea typeface="Calibri"/>
                        </a:rPr>
                        <a:t>39</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At Risk- Naturally Uncommon</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6"/>
                  </a:ext>
                </a:extLst>
              </a:tr>
              <a:tr h="313200">
                <a:tc>
                  <a:txBody>
                    <a:bodyPr/>
                    <a:lstStyle/>
                    <a:p>
                      <a:pPr>
                        <a:lnSpc>
                          <a:spcPct val="107000"/>
                        </a:lnSpc>
                      </a:pPr>
                      <a:r>
                        <a:rPr lang="en-NZ" sz="1100" b="1" strike="noStrike" spc="-1">
                          <a:solidFill>
                            <a:srgbClr val="FFFFFF"/>
                          </a:solidFill>
                          <a:uFill>
                            <a:solidFill>
                              <a:srgbClr val="FFFFFF"/>
                            </a:solidFill>
                          </a:uFill>
                          <a:latin typeface="Calibri"/>
                        </a:rPr>
                        <a:t>  1</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At Risk- Recovering</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7"/>
                  </a:ext>
                </a:extLst>
              </a:tr>
              <a:tr h="281880">
                <a:tc>
                  <a:txBody>
                    <a:bodyPr/>
                    <a:lstStyle/>
                    <a:p>
                      <a:pPr>
                        <a:lnSpc>
                          <a:spcPct val="107000"/>
                        </a:lnSpc>
                      </a:pPr>
                      <a:r>
                        <a:rPr lang="en-NZ" sz="1100" b="1" strike="noStrike" spc="-1">
                          <a:solidFill>
                            <a:srgbClr val="FFFFFF"/>
                          </a:solidFill>
                          <a:uFill>
                            <a:solidFill>
                              <a:srgbClr val="FFFFFF"/>
                            </a:solidFill>
                          </a:uFill>
                          <a:latin typeface="Calibri"/>
                        </a:rPr>
                        <a:t>  2</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At Risk- Relict</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8"/>
                  </a:ext>
                </a:extLst>
              </a:tr>
              <a:tr h="281880">
                <a:tc>
                  <a:txBody>
                    <a:bodyPr/>
                    <a:lstStyle/>
                    <a:p>
                      <a:pPr>
                        <a:lnSpc>
                          <a:spcPct val="107000"/>
                        </a:lnSpc>
                      </a:pPr>
                      <a:r>
                        <a:rPr lang="en-NZ" sz="1100" b="1" strike="noStrike" spc="-1">
                          <a:solidFill>
                            <a:srgbClr val="FFFFFF"/>
                          </a:solidFill>
                          <a:uFill>
                            <a:solidFill>
                              <a:srgbClr val="FFFFFF"/>
                            </a:solidFill>
                          </a:uFill>
                          <a:latin typeface="Calibri"/>
                          <a:ea typeface="Calibri"/>
                        </a:rPr>
                        <a:t>  9</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Data-deficient</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9"/>
                  </a:ext>
                </a:extLst>
              </a:tr>
              <a:tr h="281880">
                <a:tc>
                  <a:txBody>
                    <a:bodyPr/>
                    <a:lstStyle/>
                    <a:p>
                      <a:pPr>
                        <a:lnSpc>
                          <a:spcPct val="107000"/>
                        </a:lnSpc>
                      </a:pPr>
                      <a:r>
                        <a:rPr lang="en-NZ" sz="1100" b="1" strike="noStrike" spc="-1">
                          <a:solidFill>
                            <a:srgbClr val="FFFFFF"/>
                          </a:solidFill>
                          <a:uFill>
                            <a:solidFill>
                              <a:srgbClr val="FFFFFF"/>
                            </a:solidFill>
                          </a:uFill>
                          <a:latin typeface="Calibri"/>
                        </a:rPr>
                        <a:t> </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 </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10"/>
                  </a:ext>
                </a:extLst>
              </a:tr>
              <a:tr h="330480">
                <a:tc>
                  <a:txBody>
                    <a:bodyPr/>
                    <a:lstStyle/>
                    <a:p>
                      <a:pPr>
                        <a:lnSpc>
                          <a:spcPct val="107000"/>
                        </a:lnSpc>
                      </a:pPr>
                      <a:r>
                        <a:rPr lang="en-NZ" sz="1100" b="1" strike="noStrike" spc="-1">
                          <a:solidFill>
                            <a:srgbClr val="FFFFFF"/>
                          </a:solidFill>
                          <a:uFill>
                            <a:solidFill>
                              <a:srgbClr val="FFFFFF"/>
                            </a:solidFill>
                          </a:uFill>
                          <a:latin typeface="Calibri"/>
                        </a:rPr>
                        <a:t>159</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Total plant species </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11"/>
                  </a:ext>
                </a:extLst>
              </a:tr>
            </a:tbl>
          </a:graphicData>
        </a:graphic>
      </p:graphicFrame>
      <p:graphicFrame>
        <p:nvGraphicFramePr>
          <p:cNvPr id="186" name="Table 2"/>
          <p:cNvGraphicFramePr/>
          <p:nvPr/>
        </p:nvGraphicFramePr>
        <p:xfrm>
          <a:off x="4319640" y="432360"/>
          <a:ext cx="3863520" cy="4473360"/>
        </p:xfrm>
        <a:graphic>
          <a:graphicData uri="http://schemas.openxmlformats.org/drawingml/2006/table">
            <a:tbl>
              <a:tblPr/>
              <a:tblGrid>
                <a:gridCol w="903600">
                  <a:extLst>
                    <a:ext uri="{9D8B030D-6E8A-4147-A177-3AD203B41FA5}">
                      <a16:colId xmlns:a16="http://schemas.microsoft.com/office/drawing/2014/main" val="20000"/>
                    </a:ext>
                  </a:extLst>
                </a:gridCol>
                <a:gridCol w="2608200">
                  <a:extLst>
                    <a:ext uri="{9D8B030D-6E8A-4147-A177-3AD203B41FA5}">
                      <a16:colId xmlns:a16="http://schemas.microsoft.com/office/drawing/2014/main" val="20001"/>
                    </a:ext>
                  </a:extLst>
                </a:gridCol>
                <a:gridCol w="351720">
                  <a:extLst>
                    <a:ext uri="{9D8B030D-6E8A-4147-A177-3AD203B41FA5}">
                      <a16:colId xmlns:a16="http://schemas.microsoft.com/office/drawing/2014/main" val="20002"/>
                    </a:ext>
                  </a:extLst>
                </a:gridCol>
              </a:tblGrid>
              <a:tr h="654480">
                <a:tc gridSpan="2">
                  <a:txBody>
                    <a:bodyPr/>
                    <a:lstStyle/>
                    <a:p>
                      <a:pPr>
                        <a:lnSpc>
                          <a:spcPct val="107000"/>
                        </a:lnSpc>
                      </a:pPr>
                      <a:r>
                        <a:rPr lang="en-NZ" sz="1800" b="1" strike="noStrike" spc="-1">
                          <a:solidFill>
                            <a:srgbClr val="FFFF00"/>
                          </a:solidFill>
                          <a:uFill>
                            <a:solidFill>
                              <a:srgbClr val="FFFFFF"/>
                            </a:solidFill>
                          </a:uFill>
                          <a:latin typeface="Calibri"/>
                        </a:rPr>
                        <a:t>Mostly herbs, shrubs, grasses  </a:t>
                      </a:r>
                      <a:endParaRPr lang="en-NZ" sz="1800" b="0" strike="noStrike" spc="-1">
                        <a:solidFill>
                          <a:srgbClr val="000000"/>
                        </a:solidFill>
                        <a:uFill>
                          <a:solidFill>
                            <a:srgbClr val="FFFFFF"/>
                          </a:solidFill>
                        </a:uFill>
                        <a:latin typeface="Arial"/>
                      </a:endParaRPr>
                    </a:p>
                    <a:p>
                      <a:pPr>
                        <a:lnSpc>
                          <a:spcPct val="107000"/>
                        </a:lnSpc>
                      </a:pP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hMerge="1">
                  <a:txBody>
                    <a:bodyPr/>
                    <a:lstStyle/>
                    <a:p>
                      <a:endParaRPr lang="en-US"/>
                    </a:p>
                  </a:txBody>
                  <a:tcPr>
                    <a:solidFill>
                      <a:srgbClr val="729FCF"/>
                    </a:solidFill>
                  </a:tcPr>
                </a:tc>
                <a:tc>
                  <a:txBody>
                    <a:bodyPr/>
                    <a:lstStyle/>
                    <a:p>
                      <a:pPr>
                        <a:lnSpc>
                          <a:spcPct val="107000"/>
                        </a:lnSpc>
                      </a:pPr>
                      <a:r>
                        <a:rPr lang="en-NZ" sz="1100" b="1" strike="noStrike" spc="-1">
                          <a:solidFill>
                            <a:srgbClr val="FFFFFF"/>
                          </a:solidFill>
                          <a:uFill>
                            <a:solidFill>
                              <a:srgbClr val="FFFFFF"/>
                            </a:solidFill>
                          </a:uFill>
                          <a:latin typeface="Calibri"/>
                        </a:rPr>
                        <a:t> </a:t>
                      </a:r>
                      <a:endParaRPr lang="en-NZ"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extLst>
                  <a:ext uri="{0D108BD9-81ED-4DB2-BD59-A6C34878D82A}">
                    <a16:rowId xmlns:a16="http://schemas.microsoft.com/office/drawing/2014/main" val="10000"/>
                  </a:ext>
                </a:extLst>
              </a:tr>
              <a:tr h="354960">
                <a:tc>
                  <a:txBody>
                    <a:bodyPr/>
                    <a:lstStyle/>
                    <a:p>
                      <a:pPr>
                        <a:lnSpc>
                          <a:spcPct val="107000"/>
                        </a:lnSpc>
                      </a:pPr>
                      <a:r>
                        <a:rPr lang="en-NZ" sz="1100" b="1" strike="noStrike" spc="-1">
                          <a:solidFill>
                            <a:srgbClr val="FFFFFF"/>
                          </a:solidFill>
                          <a:uFill>
                            <a:solidFill>
                              <a:srgbClr val="FFFFFF"/>
                            </a:solidFill>
                          </a:uFill>
                          <a:latin typeface="Calibri"/>
                          <a:ea typeface="Calibri"/>
                        </a:rPr>
                        <a:t>10</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trees</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nSpc>
                          <a:spcPct val="107000"/>
                        </a:lnSpc>
                      </a:pPr>
                      <a:r>
                        <a:rPr lang="en-NZ" sz="1100" b="0" strike="noStrike" spc="-1">
                          <a:solidFill>
                            <a:srgbClr val="000000"/>
                          </a:solidFill>
                          <a:uFill>
                            <a:solidFill>
                              <a:srgbClr val="FFFFFF"/>
                            </a:solidFill>
                          </a:uFill>
                          <a:latin typeface="Calibri"/>
                        </a:rPr>
                        <a:t> </a:t>
                      </a:r>
                      <a:endParaRPr lang="en-NZ"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extLst>
                  <a:ext uri="{0D108BD9-81ED-4DB2-BD59-A6C34878D82A}">
                    <a16:rowId xmlns:a16="http://schemas.microsoft.com/office/drawing/2014/main" val="10001"/>
                  </a:ext>
                </a:extLst>
              </a:tr>
              <a:tr h="354960">
                <a:tc>
                  <a:txBody>
                    <a:bodyPr/>
                    <a:lstStyle/>
                    <a:p>
                      <a:pPr>
                        <a:lnSpc>
                          <a:spcPct val="107000"/>
                        </a:lnSpc>
                      </a:pPr>
                      <a:r>
                        <a:rPr lang="en-NZ" sz="1100" b="1" strike="noStrike" spc="-1">
                          <a:solidFill>
                            <a:srgbClr val="FFFFFF"/>
                          </a:solidFill>
                          <a:uFill>
                            <a:solidFill>
                              <a:srgbClr val="FFFFFF"/>
                            </a:solidFill>
                          </a:uFill>
                          <a:latin typeface="Calibri"/>
                          <a:ea typeface="Calibri"/>
                        </a:rPr>
                        <a:t>20</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shrubs</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nSpc>
                          <a:spcPct val="107000"/>
                        </a:lnSpc>
                      </a:pPr>
                      <a:r>
                        <a:rPr lang="en-NZ" sz="1100" b="0" strike="noStrike" spc="-1">
                          <a:solidFill>
                            <a:srgbClr val="000000"/>
                          </a:solidFill>
                          <a:uFill>
                            <a:solidFill>
                              <a:srgbClr val="FFFFFF"/>
                            </a:solidFill>
                          </a:uFill>
                          <a:latin typeface="Calibri"/>
                        </a:rPr>
                        <a:t> </a:t>
                      </a:r>
                      <a:endParaRPr lang="en-NZ"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2"/>
                  </a:ext>
                </a:extLst>
              </a:tr>
              <a:tr h="354960">
                <a:tc>
                  <a:txBody>
                    <a:bodyPr/>
                    <a:lstStyle/>
                    <a:p>
                      <a:pPr>
                        <a:lnSpc>
                          <a:spcPct val="107000"/>
                        </a:lnSpc>
                      </a:pPr>
                      <a:r>
                        <a:rPr lang="en-NZ" sz="1100" b="1" strike="noStrike" spc="-1">
                          <a:solidFill>
                            <a:srgbClr val="FFFFFF"/>
                          </a:solidFill>
                          <a:uFill>
                            <a:solidFill>
                              <a:srgbClr val="FFFFFF"/>
                            </a:solidFill>
                          </a:uFill>
                          <a:latin typeface="Calibri"/>
                          <a:ea typeface="Calibri"/>
                        </a:rPr>
                        <a:t>  4</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climbers</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nSpc>
                          <a:spcPct val="107000"/>
                        </a:lnSpc>
                      </a:pPr>
                      <a:r>
                        <a:rPr lang="en-NZ" sz="1100" b="0" strike="noStrike" spc="-1">
                          <a:solidFill>
                            <a:srgbClr val="000000"/>
                          </a:solidFill>
                          <a:uFill>
                            <a:solidFill>
                              <a:srgbClr val="FFFFFF"/>
                            </a:solidFill>
                          </a:uFill>
                          <a:latin typeface="Calibri"/>
                        </a:rPr>
                        <a:t> </a:t>
                      </a:r>
                      <a:endParaRPr lang="en-NZ"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3"/>
                  </a:ext>
                </a:extLst>
              </a:tr>
              <a:tr h="354960">
                <a:tc>
                  <a:txBody>
                    <a:bodyPr/>
                    <a:lstStyle/>
                    <a:p>
                      <a:pPr>
                        <a:lnSpc>
                          <a:spcPct val="107000"/>
                        </a:lnSpc>
                      </a:pPr>
                      <a:r>
                        <a:rPr lang="en-NZ" sz="1100" b="1" strike="noStrike" spc="-1">
                          <a:solidFill>
                            <a:srgbClr val="FFFFFF"/>
                          </a:solidFill>
                          <a:uFill>
                            <a:solidFill>
                              <a:srgbClr val="FFFFFF"/>
                            </a:solidFill>
                          </a:uFill>
                          <a:latin typeface="Calibri"/>
                          <a:ea typeface="Calibri"/>
                        </a:rPr>
                        <a:t>  5</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mistletoes</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nSpc>
                          <a:spcPct val="107000"/>
                        </a:lnSpc>
                      </a:pPr>
                      <a:r>
                        <a:rPr lang="en-NZ" sz="1100" b="0" strike="noStrike" spc="-1">
                          <a:solidFill>
                            <a:srgbClr val="000000"/>
                          </a:solidFill>
                          <a:uFill>
                            <a:solidFill>
                              <a:srgbClr val="FFFFFF"/>
                            </a:solidFill>
                          </a:uFill>
                          <a:latin typeface="Calibri"/>
                        </a:rPr>
                        <a:t> </a:t>
                      </a:r>
                      <a:endParaRPr lang="en-NZ"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4"/>
                  </a:ext>
                </a:extLst>
              </a:tr>
              <a:tr h="354960">
                <a:tc>
                  <a:txBody>
                    <a:bodyPr/>
                    <a:lstStyle/>
                    <a:p>
                      <a:pPr>
                        <a:lnSpc>
                          <a:spcPct val="107000"/>
                        </a:lnSpc>
                      </a:pPr>
                      <a:r>
                        <a:rPr lang="en-NZ" sz="1100" b="1" strike="noStrike" spc="-1">
                          <a:solidFill>
                            <a:srgbClr val="FFFFFF"/>
                          </a:solidFill>
                          <a:uFill>
                            <a:solidFill>
                              <a:srgbClr val="FFFFFF"/>
                            </a:solidFill>
                          </a:uFill>
                          <a:latin typeface="Calibri"/>
                          <a:ea typeface="Calibri"/>
                        </a:rPr>
                        <a:t>84</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herbs</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nSpc>
                          <a:spcPct val="107000"/>
                        </a:lnSpc>
                      </a:pPr>
                      <a:r>
                        <a:rPr lang="en-NZ" sz="1100" b="0" strike="noStrike" spc="-1">
                          <a:solidFill>
                            <a:srgbClr val="000000"/>
                          </a:solidFill>
                          <a:uFill>
                            <a:solidFill>
                              <a:srgbClr val="FFFFFF"/>
                            </a:solidFill>
                          </a:uFill>
                          <a:latin typeface="Calibri"/>
                        </a:rPr>
                        <a:t> </a:t>
                      </a:r>
                      <a:endParaRPr lang="en-NZ"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5"/>
                  </a:ext>
                </a:extLst>
              </a:tr>
              <a:tr h="354960">
                <a:tc>
                  <a:txBody>
                    <a:bodyPr/>
                    <a:lstStyle/>
                    <a:p>
                      <a:pPr>
                        <a:lnSpc>
                          <a:spcPct val="107000"/>
                        </a:lnSpc>
                      </a:pPr>
                      <a:r>
                        <a:rPr lang="en-NZ" sz="1100" b="1" strike="noStrike" spc="-1">
                          <a:solidFill>
                            <a:srgbClr val="FFFFFF"/>
                          </a:solidFill>
                          <a:uFill>
                            <a:solidFill>
                              <a:srgbClr val="FFFFFF"/>
                            </a:solidFill>
                          </a:uFill>
                          <a:latin typeface="Calibri"/>
                        </a:rPr>
                        <a:t>18</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grasses</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nSpc>
                          <a:spcPct val="107000"/>
                        </a:lnSpc>
                      </a:pPr>
                      <a:r>
                        <a:rPr lang="en-NZ" sz="1100" b="0" strike="noStrike" spc="-1">
                          <a:solidFill>
                            <a:srgbClr val="000000"/>
                          </a:solidFill>
                          <a:uFill>
                            <a:solidFill>
                              <a:srgbClr val="FFFFFF"/>
                            </a:solidFill>
                          </a:uFill>
                          <a:latin typeface="Calibri"/>
                        </a:rPr>
                        <a:t> </a:t>
                      </a:r>
                      <a:endParaRPr lang="en-NZ"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6"/>
                  </a:ext>
                </a:extLst>
              </a:tr>
              <a:tr h="354960">
                <a:tc>
                  <a:txBody>
                    <a:bodyPr/>
                    <a:lstStyle/>
                    <a:p>
                      <a:pPr>
                        <a:lnSpc>
                          <a:spcPct val="107000"/>
                        </a:lnSpc>
                      </a:pPr>
                      <a:r>
                        <a:rPr lang="en-NZ" sz="1100" b="1" strike="noStrike" spc="-1">
                          <a:solidFill>
                            <a:srgbClr val="FFFFFF"/>
                          </a:solidFill>
                          <a:uFill>
                            <a:solidFill>
                              <a:srgbClr val="FFFFFF"/>
                            </a:solidFill>
                          </a:uFill>
                          <a:latin typeface="Calibri"/>
                        </a:rPr>
                        <a:t>10</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sedges</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nSpc>
                          <a:spcPct val="107000"/>
                        </a:lnSpc>
                      </a:pPr>
                      <a:r>
                        <a:rPr lang="en-NZ" sz="1100" b="0" strike="noStrike" spc="-1">
                          <a:solidFill>
                            <a:srgbClr val="000000"/>
                          </a:solidFill>
                          <a:uFill>
                            <a:solidFill>
                              <a:srgbClr val="FFFFFF"/>
                            </a:solidFill>
                          </a:uFill>
                          <a:latin typeface="Calibri"/>
                        </a:rPr>
                        <a:t> </a:t>
                      </a:r>
                      <a:endParaRPr lang="en-NZ"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7"/>
                  </a:ext>
                </a:extLst>
              </a:tr>
              <a:tr h="319680">
                <a:tc>
                  <a:txBody>
                    <a:bodyPr/>
                    <a:lstStyle/>
                    <a:p>
                      <a:pPr>
                        <a:lnSpc>
                          <a:spcPct val="107000"/>
                        </a:lnSpc>
                      </a:pPr>
                      <a:r>
                        <a:rPr lang="en-NZ" sz="1100" b="1" strike="noStrike" spc="-1">
                          <a:solidFill>
                            <a:srgbClr val="FFFFFF"/>
                          </a:solidFill>
                          <a:uFill>
                            <a:solidFill>
                              <a:srgbClr val="FFFFFF"/>
                            </a:solidFill>
                          </a:uFill>
                          <a:latin typeface="Calibri"/>
                          <a:ea typeface="Calibri"/>
                        </a:rPr>
                        <a:t>  6</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rushes</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nSpc>
                          <a:spcPct val="107000"/>
                        </a:lnSpc>
                      </a:pPr>
                      <a:r>
                        <a:rPr lang="en-NZ" sz="1100" b="0" strike="noStrike" spc="-1">
                          <a:solidFill>
                            <a:srgbClr val="000000"/>
                          </a:solidFill>
                          <a:uFill>
                            <a:solidFill>
                              <a:srgbClr val="FFFFFF"/>
                            </a:solidFill>
                          </a:uFill>
                          <a:latin typeface="Calibri"/>
                        </a:rPr>
                        <a:t> </a:t>
                      </a:r>
                      <a:endParaRPr lang="en-NZ"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8"/>
                  </a:ext>
                </a:extLst>
              </a:tr>
              <a:tr h="319680">
                <a:tc>
                  <a:txBody>
                    <a:bodyPr/>
                    <a:lstStyle/>
                    <a:p>
                      <a:pPr>
                        <a:lnSpc>
                          <a:spcPct val="107000"/>
                        </a:lnSpc>
                      </a:pPr>
                      <a:r>
                        <a:rPr lang="en-NZ" sz="1100" b="1" strike="noStrike" spc="-1">
                          <a:solidFill>
                            <a:srgbClr val="FFFFFF"/>
                          </a:solidFill>
                          <a:uFill>
                            <a:solidFill>
                              <a:srgbClr val="FFFFFF"/>
                            </a:solidFill>
                          </a:uFill>
                          <a:latin typeface="Calibri"/>
                          <a:ea typeface="Calibri"/>
                        </a:rPr>
                        <a:t>  2</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orchids</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nSpc>
                          <a:spcPct val="107000"/>
                        </a:lnSpc>
                      </a:pPr>
                      <a:r>
                        <a:rPr lang="en-NZ" sz="1100" b="0" strike="noStrike" spc="-1">
                          <a:solidFill>
                            <a:srgbClr val="000000"/>
                          </a:solidFill>
                          <a:uFill>
                            <a:solidFill>
                              <a:srgbClr val="FFFFFF"/>
                            </a:solidFill>
                          </a:uFill>
                          <a:latin typeface="Calibri"/>
                        </a:rPr>
                        <a:t> </a:t>
                      </a:r>
                      <a:endParaRPr lang="en-NZ"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9"/>
                  </a:ext>
                </a:extLst>
              </a:tr>
              <a:tr h="319680">
                <a:tc>
                  <a:txBody>
                    <a:bodyPr/>
                    <a:lstStyle/>
                    <a:p>
                      <a:pPr>
                        <a:lnSpc>
                          <a:spcPct val="107000"/>
                        </a:lnSpc>
                      </a:pPr>
                      <a:r>
                        <a:rPr lang="en-NZ" sz="1100" b="1" strike="noStrike" spc="-1">
                          <a:solidFill>
                            <a:srgbClr val="FFFFFF"/>
                          </a:solidFill>
                          <a:uFill>
                            <a:solidFill>
                              <a:srgbClr val="FFFFFF"/>
                            </a:solidFill>
                          </a:uFill>
                          <a:latin typeface="Calibri"/>
                          <a:ea typeface="Calibri"/>
                        </a:rPr>
                        <a:t>  0</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gridSpan="2">
                  <a:txBody>
                    <a:bodyPr/>
                    <a:lstStyle/>
                    <a:p>
                      <a:pPr>
                        <a:lnSpc>
                          <a:spcPct val="107000"/>
                        </a:lnSpc>
                      </a:pPr>
                      <a:r>
                        <a:rPr lang="en-NZ" sz="1100" b="0" strike="noStrike" spc="-1">
                          <a:solidFill>
                            <a:srgbClr val="000000"/>
                          </a:solidFill>
                          <a:uFill>
                            <a:solidFill>
                              <a:srgbClr val="FFFFFF"/>
                            </a:solidFill>
                          </a:uFill>
                          <a:latin typeface="Calibri"/>
                        </a:rPr>
                        <a:t>lilies, monocot</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hMerge="1">
                  <a:txBody>
                    <a:bodyPr/>
                    <a:lstStyle/>
                    <a:p>
                      <a:endParaRPr lang="en-US"/>
                    </a:p>
                  </a:txBody>
                  <a:tcPr>
                    <a:solidFill>
                      <a:srgbClr val="729FCF"/>
                    </a:solidFill>
                  </a:tcPr>
                </a:tc>
                <a:extLst>
                  <a:ext uri="{0D108BD9-81ED-4DB2-BD59-A6C34878D82A}">
                    <a16:rowId xmlns:a16="http://schemas.microsoft.com/office/drawing/2014/main" val="10010"/>
                  </a:ext>
                </a:extLst>
              </a:tr>
              <a:tr h="375120">
                <a:tc>
                  <a:txBody>
                    <a:bodyPr/>
                    <a:lstStyle/>
                    <a:p>
                      <a:pPr>
                        <a:lnSpc>
                          <a:spcPct val="107000"/>
                        </a:lnSpc>
                      </a:pPr>
                      <a:r>
                        <a:rPr lang="en-NZ" sz="1100" b="1" strike="noStrike" spc="-1">
                          <a:solidFill>
                            <a:srgbClr val="FFFFFF"/>
                          </a:solidFill>
                          <a:uFill>
                            <a:solidFill>
                              <a:srgbClr val="FFFFFF"/>
                            </a:solidFill>
                          </a:uFill>
                          <a:latin typeface="Calibri"/>
                        </a:rPr>
                        <a:t>  2</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ferns</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lstStyle/>
                    <a:p>
                      <a:pPr>
                        <a:lnSpc>
                          <a:spcPct val="107000"/>
                        </a:lnSpc>
                      </a:pPr>
                      <a:r>
                        <a:rPr lang="en-NZ" sz="1100" b="0" strike="noStrike" spc="-1">
                          <a:solidFill>
                            <a:srgbClr val="000000"/>
                          </a:solidFill>
                          <a:uFill>
                            <a:solidFill>
                              <a:srgbClr val="FFFFFF"/>
                            </a:solidFill>
                          </a:uFill>
                          <a:latin typeface="Calibri"/>
                        </a:rPr>
                        <a:t> </a:t>
                      </a:r>
                      <a:endParaRPr lang="en-NZ"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11"/>
                  </a:ext>
                </a:extLst>
              </a:tr>
            </a:tbl>
          </a:graphicData>
        </a:graphic>
      </p:graphicFrame>
      <p:graphicFrame>
        <p:nvGraphicFramePr>
          <p:cNvPr id="187" name="Table 3"/>
          <p:cNvGraphicFramePr/>
          <p:nvPr/>
        </p:nvGraphicFramePr>
        <p:xfrm>
          <a:off x="8515800" y="432360"/>
          <a:ext cx="2982960" cy="2719080"/>
        </p:xfrm>
        <a:graphic>
          <a:graphicData uri="http://schemas.openxmlformats.org/drawingml/2006/table">
            <a:tbl>
              <a:tblPr/>
              <a:tblGrid>
                <a:gridCol w="2291040">
                  <a:extLst>
                    <a:ext uri="{9D8B030D-6E8A-4147-A177-3AD203B41FA5}">
                      <a16:colId xmlns:a16="http://schemas.microsoft.com/office/drawing/2014/main" val="20000"/>
                    </a:ext>
                  </a:extLst>
                </a:gridCol>
                <a:gridCol w="691920">
                  <a:extLst>
                    <a:ext uri="{9D8B030D-6E8A-4147-A177-3AD203B41FA5}">
                      <a16:colId xmlns:a16="http://schemas.microsoft.com/office/drawing/2014/main" val="20001"/>
                    </a:ext>
                  </a:extLst>
                </a:gridCol>
              </a:tblGrid>
              <a:tr h="731880">
                <a:tc gridSpan="2">
                  <a:txBody>
                    <a:bodyPr/>
                    <a:lstStyle/>
                    <a:p>
                      <a:pPr>
                        <a:lnSpc>
                          <a:spcPct val="107000"/>
                        </a:lnSpc>
                      </a:pPr>
                      <a:r>
                        <a:rPr lang="en-NZ" sz="1800" b="1" strike="noStrike" spc="-1">
                          <a:solidFill>
                            <a:srgbClr val="FFFF00"/>
                          </a:solidFill>
                          <a:uFill>
                            <a:solidFill>
                              <a:srgbClr val="FFFFFF"/>
                            </a:solidFill>
                          </a:uFill>
                          <a:latin typeface="Calibri"/>
                        </a:rPr>
                        <a:t>15% regional trend to a</a:t>
                      </a:r>
                      <a:endParaRPr lang="en-NZ" sz="1800" b="0" strike="noStrike" spc="-1">
                        <a:solidFill>
                          <a:srgbClr val="000000"/>
                        </a:solidFill>
                        <a:uFill>
                          <a:solidFill>
                            <a:srgbClr val="FFFFFF"/>
                          </a:solidFill>
                        </a:uFill>
                        <a:latin typeface="Arial"/>
                      </a:endParaRPr>
                    </a:p>
                    <a:p>
                      <a:pPr>
                        <a:lnSpc>
                          <a:spcPct val="107000"/>
                        </a:lnSpc>
                      </a:pPr>
                      <a:r>
                        <a:rPr lang="en-NZ" sz="1800" b="1" strike="noStrike" spc="-1">
                          <a:solidFill>
                            <a:srgbClr val="FFFF00"/>
                          </a:solidFill>
                          <a:uFill>
                            <a:solidFill>
                              <a:srgbClr val="FFFFFF"/>
                            </a:solidFill>
                          </a:uFill>
                          <a:latin typeface="Calibri"/>
                        </a:rPr>
                        <a:t>worse classification</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hMerge="1">
                  <a:txBody>
                    <a:bodyPr/>
                    <a:lstStyle/>
                    <a:p>
                      <a:endParaRPr lang="en-US"/>
                    </a:p>
                  </a:txBody>
                  <a:tcPr>
                    <a:solidFill>
                      <a:srgbClr val="729FCF"/>
                    </a:solidFill>
                  </a:tcPr>
                </a:tc>
                <a:extLst>
                  <a:ext uri="{0D108BD9-81ED-4DB2-BD59-A6C34878D82A}">
                    <a16:rowId xmlns:a16="http://schemas.microsoft.com/office/drawing/2014/main" val="10000"/>
                  </a:ext>
                </a:extLst>
              </a:tr>
              <a:tr h="397440">
                <a:tc>
                  <a:txBody>
                    <a:bodyPr/>
                    <a:lstStyle/>
                    <a:p>
                      <a:pPr>
                        <a:lnSpc>
                          <a:spcPct val="107000"/>
                        </a:lnSpc>
                      </a:pPr>
                      <a:r>
                        <a:rPr lang="en-NZ" sz="1100" b="1" strike="noStrike" spc="-1">
                          <a:solidFill>
                            <a:srgbClr val="FFFFFF"/>
                          </a:solidFill>
                          <a:uFill>
                            <a:solidFill>
                              <a:srgbClr val="FFFFFF"/>
                            </a:solidFill>
                          </a:uFill>
                          <a:latin typeface="Calibri"/>
                        </a:rPr>
                        <a:t>Worse </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ea typeface="Calibri"/>
                        </a:rPr>
                        <a:t>22</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1"/>
                  </a:ext>
                </a:extLst>
              </a:tr>
              <a:tr h="397440">
                <a:tc>
                  <a:txBody>
                    <a:bodyPr/>
                    <a:lstStyle/>
                    <a:p>
                      <a:pPr>
                        <a:lnSpc>
                          <a:spcPct val="107000"/>
                        </a:lnSpc>
                      </a:pPr>
                      <a:r>
                        <a:rPr lang="en-NZ" sz="1100" b="1" strike="noStrike" spc="-1">
                          <a:solidFill>
                            <a:srgbClr val="FFFFFF"/>
                          </a:solidFill>
                          <a:uFill>
                            <a:solidFill>
                              <a:srgbClr val="FFFFFF"/>
                            </a:solidFill>
                          </a:uFill>
                          <a:latin typeface="Calibri"/>
                        </a:rPr>
                        <a:t>New listing</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 </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2"/>
                  </a:ext>
                </a:extLst>
              </a:tr>
              <a:tr h="397440">
                <a:tc>
                  <a:txBody>
                    <a:bodyPr/>
                    <a:lstStyle/>
                    <a:p>
                      <a:pPr>
                        <a:lnSpc>
                          <a:spcPct val="107000"/>
                        </a:lnSpc>
                      </a:pPr>
                      <a:r>
                        <a:rPr lang="en-NZ" sz="1100" b="1" strike="noStrike" spc="-1">
                          <a:solidFill>
                            <a:srgbClr val="FFFFFF"/>
                          </a:solidFill>
                          <a:uFill>
                            <a:solidFill>
                              <a:srgbClr val="FFFFFF"/>
                            </a:solidFill>
                          </a:uFill>
                          <a:latin typeface="Calibri"/>
                        </a:rPr>
                        <a:t>Better</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 </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3"/>
                  </a:ext>
                </a:extLst>
              </a:tr>
              <a:tr h="397440">
                <a:tc>
                  <a:txBody>
                    <a:bodyPr/>
                    <a:lstStyle/>
                    <a:p>
                      <a:pPr>
                        <a:lnSpc>
                          <a:spcPct val="107000"/>
                        </a:lnSpc>
                      </a:pPr>
                      <a:r>
                        <a:rPr lang="en-NZ" sz="1100" b="1" strike="noStrike" spc="-1">
                          <a:solidFill>
                            <a:srgbClr val="FFFFFF"/>
                          </a:solidFill>
                          <a:uFill>
                            <a:solidFill>
                              <a:srgbClr val="FFFFFF"/>
                            </a:solidFill>
                          </a:uFill>
                          <a:latin typeface="Calibri"/>
                        </a:rPr>
                        <a:t>Neutral</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7000"/>
                        </a:lnSpc>
                      </a:pPr>
                      <a:r>
                        <a:rPr lang="en-NZ" sz="1100" b="0" strike="noStrike" spc="-1">
                          <a:solidFill>
                            <a:srgbClr val="000000"/>
                          </a:solidFill>
                          <a:uFill>
                            <a:solidFill>
                              <a:srgbClr val="FFFFFF"/>
                            </a:solidFill>
                          </a:uFill>
                          <a:latin typeface="Calibri"/>
                        </a:rPr>
                        <a:t> </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4"/>
                  </a:ext>
                </a:extLst>
              </a:tr>
              <a:tr h="397440">
                <a:tc>
                  <a:txBody>
                    <a:bodyPr/>
                    <a:lstStyle/>
                    <a:p>
                      <a:pPr>
                        <a:lnSpc>
                          <a:spcPct val="107000"/>
                        </a:lnSpc>
                      </a:pPr>
                      <a:r>
                        <a:rPr lang="en-NZ" sz="1100" b="1" strike="noStrike" spc="-1">
                          <a:solidFill>
                            <a:srgbClr val="FFFFFF"/>
                          </a:solidFill>
                          <a:uFill>
                            <a:solidFill>
                              <a:srgbClr val="FFFFFF"/>
                            </a:solidFill>
                          </a:uFill>
                          <a:latin typeface="Calibri"/>
                        </a:rPr>
                        <a:t>No change</a:t>
                      </a:r>
                      <a:endParaRPr lang="en-NZ" sz="1800" b="0" strike="noStrike" spc="-1">
                        <a:solidFill>
                          <a:srgbClr val="000000"/>
                        </a:solidFill>
                        <a:uFill>
                          <a:solidFill>
                            <a:srgbClr val="FFFFFF"/>
                          </a:solidFill>
                        </a:uFill>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endParaRPr lang="en-US"/>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5"/>
                  </a:ext>
                </a:extLst>
              </a:tr>
            </a:tbl>
          </a:graphicData>
        </a:graphic>
      </p:graphicFrame>
      <p:sp>
        <p:nvSpPr>
          <p:cNvPr id="188" name="CustomShape 4"/>
          <p:cNvSpPr/>
          <p:nvPr/>
        </p:nvSpPr>
        <p:spPr>
          <a:xfrm>
            <a:off x="8407440" y="3542040"/>
            <a:ext cx="4430880" cy="188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2800" b="0" strike="noStrike" spc="-1">
                <a:solidFill>
                  <a:srgbClr val="FFFF00"/>
                </a:solidFill>
                <a:uFill>
                  <a:solidFill>
                    <a:srgbClr val="FFFFFF"/>
                  </a:solidFill>
                </a:uFill>
                <a:latin typeface="Lucida Sans"/>
              </a:rPr>
              <a:t>Purposeful action</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FF"/>
                </a:solidFill>
                <a:uFill>
                  <a:solidFill>
                    <a:srgbClr val="FFFFFF"/>
                  </a:solidFill>
                </a:uFill>
                <a:latin typeface="Lucida Sans"/>
              </a:rPr>
              <a:t>to hang onto</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marL="343080" indent="-342720">
              <a:lnSpc>
                <a:spcPct val="100000"/>
              </a:lnSpc>
              <a:buClr>
                <a:srgbClr val="FFFFFF"/>
              </a:buClr>
              <a:buFont typeface="Calibri Light"/>
              <a:buAutoNum type="alphaUcPeriod"/>
            </a:pPr>
            <a:r>
              <a:rPr lang="en-NZ" sz="1800" b="0" strike="noStrike" spc="-1">
                <a:solidFill>
                  <a:srgbClr val="FFFFFF"/>
                </a:solidFill>
                <a:uFill>
                  <a:solidFill>
                    <a:srgbClr val="FFFFFF"/>
                  </a:solidFill>
                </a:uFill>
                <a:latin typeface="Lucida Sans"/>
              </a:rPr>
              <a:t>Habitat diversity</a:t>
            </a:r>
            <a:endParaRPr lang="en-NZ" sz="1800" b="0" strike="noStrike" spc="-1">
              <a:solidFill>
                <a:srgbClr val="000000"/>
              </a:solidFill>
              <a:uFill>
                <a:solidFill>
                  <a:srgbClr val="FFFFFF"/>
                </a:solidFill>
              </a:uFill>
              <a:latin typeface="Arial"/>
            </a:endParaRPr>
          </a:p>
          <a:p>
            <a:pPr marL="343080" indent="-342720">
              <a:lnSpc>
                <a:spcPct val="100000"/>
              </a:lnSpc>
              <a:buClr>
                <a:srgbClr val="FFFFFF"/>
              </a:buClr>
              <a:buFont typeface="Calibri Light"/>
              <a:buAutoNum type="alphaUcPeriod"/>
            </a:pPr>
            <a:r>
              <a:rPr lang="en-NZ" sz="1800" b="0" strike="noStrike" spc="-1">
                <a:solidFill>
                  <a:srgbClr val="FFFFFF"/>
                </a:solidFill>
                <a:uFill>
                  <a:solidFill>
                    <a:srgbClr val="FFFFFF"/>
                  </a:solidFill>
                </a:uFill>
                <a:latin typeface="Lucida Sans"/>
              </a:rPr>
              <a:t>Species diversity</a:t>
            </a:r>
            <a:endParaRPr lang="en-NZ" sz="1800" b="0" strike="noStrike" spc="-1">
              <a:solidFill>
                <a:srgbClr val="000000"/>
              </a:solidFill>
              <a:uFill>
                <a:solidFill>
                  <a:srgbClr val="FFFFFF"/>
                </a:solidFill>
              </a:uFill>
              <a:latin typeface="Arial"/>
            </a:endParaRPr>
          </a:p>
          <a:p>
            <a:pPr marL="343080" indent="-342720">
              <a:lnSpc>
                <a:spcPct val="100000"/>
              </a:lnSpc>
              <a:buClr>
                <a:srgbClr val="FFFFFF"/>
              </a:buClr>
              <a:buFont typeface="Calibri Light"/>
              <a:buAutoNum type="alphaUcPeriod"/>
            </a:pPr>
            <a:r>
              <a:rPr lang="en-NZ" sz="1800" b="0" strike="noStrike" spc="-1">
                <a:solidFill>
                  <a:srgbClr val="FFFFFF"/>
                </a:solidFill>
                <a:uFill>
                  <a:solidFill>
                    <a:srgbClr val="FFFFFF"/>
                  </a:solidFill>
                </a:uFill>
                <a:latin typeface="Lucida Sans"/>
              </a:rPr>
              <a:t>Genetic diversity</a:t>
            </a:r>
            <a:r>
              <a:rPr lang="en-NZ" sz="1800" b="0" strike="noStrike" spc="-1">
                <a:solidFill>
                  <a:srgbClr val="FFFFFF"/>
                </a:solidFill>
                <a:uFill>
                  <a:solidFill>
                    <a:srgbClr val="FFFFFF"/>
                  </a:solidFill>
                </a:uFill>
                <a:latin typeface="Calibri"/>
              </a:rPr>
              <a:t> </a:t>
            </a:r>
            <a:endParaRPr lang="en-NZ" sz="1800" b="0" strike="noStrike" spc="-1">
              <a:solidFill>
                <a:srgbClr val="000000"/>
              </a:solidFill>
              <a:uFill>
                <a:solidFill>
                  <a:srgbClr val="FFFFFF"/>
                </a:solidFill>
              </a:uFill>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sp>
        <p:nvSpPr>
          <p:cNvPr id="189" name="TextShape 1"/>
          <p:cNvSpPr txBox="1"/>
          <p:nvPr/>
        </p:nvSpPr>
        <p:spPr>
          <a:xfrm>
            <a:off x="541440" y="1659600"/>
            <a:ext cx="6995160" cy="3278160"/>
          </a:xfrm>
          <a:prstGeom prst="rect">
            <a:avLst/>
          </a:prstGeom>
          <a:noFill/>
          <a:ln>
            <a:noFill/>
          </a:ln>
        </p:spPr>
        <p:txBody>
          <a:bodyPr anchor="ctr"/>
          <a:lstStyle/>
          <a:p>
            <a:pPr>
              <a:lnSpc>
                <a:spcPct val="100000"/>
              </a:lnSpc>
            </a:pPr>
            <a:r>
              <a:rPr lang="en-US" sz="6000" b="0" strike="noStrike" spc="-1">
                <a:solidFill>
                  <a:srgbClr val="FFFFFF"/>
                </a:solidFill>
                <a:uFill>
                  <a:solidFill>
                    <a:srgbClr val="FFFFFF"/>
                  </a:solidFill>
                </a:uFill>
                <a:latin typeface="Lucida Sans"/>
              </a:rPr>
              <a:t>			</a:t>
            </a:r>
            <a:r>
              <a:rPr lang="en-US" sz="4800" b="0" strike="noStrike" spc="-1">
                <a:solidFill>
                  <a:srgbClr val="000000"/>
                </a:solidFill>
                <a:uFill>
                  <a:solidFill>
                    <a:srgbClr val="FFFFFF"/>
                  </a:solidFill>
                </a:uFill>
                <a:latin typeface="Lucida Sans"/>
              </a:rPr>
              <a:t>
</a:t>
            </a:r>
            <a:endParaRPr lang="en-US" sz="1800" b="0" strike="noStrike" spc="-1">
              <a:solidFill>
                <a:srgbClr val="000000"/>
              </a:solidFill>
              <a:uFill>
                <a:solidFill>
                  <a:srgbClr val="FFFFFF"/>
                </a:solidFill>
              </a:uFill>
              <a:latin typeface="Calibri"/>
            </a:endParaRPr>
          </a:p>
        </p:txBody>
      </p:sp>
      <p:pic>
        <p:nvPicPr>
          <p:cNvPr id="190" name="Picture 4"/>
          <p:cNvPicPr/>
          <p:nvPr/>
        </p:nvPicPr>
        <p:blipFill>
          <a:blip r:embed="rId3"/>
          <a:stretch/>
        </p:blipFill>
        <p:spPr>
          <a:xfrm>
            <a:off x="385200" y="379080"/>
            <a:ext cx="5393160" cy="4044960"/>
          </a:xfrm>
          <a:prstGeom prst="rect">
            <a:avLst/>
          </a:prstGeom>
          <a:ln>
            <a:noFill/>
          </a:ln>
        </p:spPr>
      </p:pic>
      <p:pic>
        <p:nvPicPr>
          <p:cNvPr id="191" name="Picture 6"/>
          <p:cNvPicPr/>
          <p:nvPr/>
        </p:nvPicPr>
        <p:blipFill>
          <a:blip r:embed="rId4"/>
          <a:stretch/>
        </p:blipFill>
        <p:spPr>
          <a:xfrm>
            <a:off x="6327000" y="314280"/>
            <a:ext cx="5479560" cy="4109400"/>
          </a:xfrm>
          <a:prstGeom prst="rect">
            <a:avLst/>
          </a:prstGeom>
          <a:ln>
            <a:noFill/>
          </a:ln>
        </p:spPr>
      </p:pic>
      <p:sp>
        <p:nvSpPr>
          <p:cNvPr id="192" name="TextShape 2"/>
          <p:cNvSpPr txBox="1"/>
          <p:nvPr/>
        </p:nvSpPr>
        <p:spPr>
          <a:xfrm>
            <a:off x="1368720" y="5919840"/>
            <a:ext cx="8421480" cy="774360"/>
          </a:xfrm>
          <a:prstGeom prst="rect">
            <a:avLst/>
          </a:prstGeom>
          <a:noFill/>
          <a:ln>
            <a:noFill/>
          </a:ln>
        </p:spPr>
        <p:txBody>
          <a:bodyPr/>
          <a:lstStyle/>
          <a:p>
            <a:pPr>
              <a:lnSpc>
                <a:spcPct val="100000"/>
              </a:lnSpc>
            </a:pPr>
            <a:r>
              <a:rPr lang="en-NZ" sz="2000" b="0" strike="noStrike" spc="-1">
                <a:solidFill>
                  <a:srgbClr val="FFFF00"/>
                </a:solidFill>
                <a:uFill>
                  <a:solidFill>
                    <a:srgbClr val="FFFFFF"/>
                  </a:solidFill>
                </a:uFill>
                <a:latin typeface="Lucida Sans"/>
              </a:rPr>
              <a:t>Only in the Hurunui: </a:t>
            </a:r>
            <a:endParaRPr lang="en-NZ" sz="3200" b="0" strike="noStrike" spc="-1">
              <a:solidFill>
                <a:srgbClr val="000000"/>
              </a:solidFill>
              <a:uFill>
                <a:solidFill>
                  <a:srgbClr val="FFFFFF"/>
                </a:solidFill>
              </a:uFill>
              <a:latin typeface="Arial"/>
            </a:endParaRPr>
          </a:p>
          <a:p>
            <a:pPr>
              <a:lnSpc>
                <a:spcPct val="100000"/>
              </a:lnSpc>
            </a:pPr>
            <a:r>
              <a:rPr lang="en-NZ" sz="2000" b="0" strike="noStrike" spc="-1">
                <a:solidFill>
                  <a:srgbClr val="FFFF00"/>
                </a:solidFill>
                <a:uFill>
                  <a:solidFill>
                    <a:srgbClr val="FFFFFF"/>
                  </a:solidFill>
                </a:uFill>
                <a:latin typeface="Lucida Sans"/>
              </a:rPr>
              <a:t>the Weka Pass gentian  and Weka Pass sun hebe</a:t>
            </a:r>
            <a:endParaRPr lang="en-NZ" sz="3200" b="0" strike="noStrike" spc="-1">
              <a:solidFill>
                <a:srgbClr val="000000"/>
              </a:solidFill>
              <a:uFill>
                <a:solidFill>
                  <a:srgbClr val="FFFFFF"/>
                </a:solidFill>
              </a:uFill>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sp>
        <p:nvSpPr>
          <p:cNvPr id="193" name="TextShape 1"/>
          <p:cNvSpPr txBox="1"/>
          <p:nvPr/>
        </p:nvSpPr>
        <p:spPr>
          <a:xfrm>
            <a:off x="4105080" y="2207880"/>
            <a:ext cx="3533040" cy="1917360"/>
          </a:xfrm>
          <a:prstGeom prst="rect">
            <a:avLst/>
          </a:prstGeom>
          <a:noFill/>
          <a:ln>
            <a:noFill/>
          </a:ln>
        </p:spPr>
        <p:txBody>
          <a:bodyPr anchor="ctr"/>
          <a:lstStyle/>
          <a:p>
            <a:pPr>
              <a:lnSpc>
                <a:spcPct val="100000"/>
              </a:lnSpc>
            </a:pPr>
            <a:r>
              <a:rPr lang="en-US" sz="6000" b="0" strike="noStrike" spc="-1">
                <a:solidFill>
                  <a:srgbClr val="FFFFFF"/>
                </a:solidFill>
                <a:uFill>
                  <a:solidFill>
                    <a:srgbClr val="FFFFFF"/>
                  </a:solidFill>
                </a:uFill>
                <a:latin typeface="Lucida Sans"/>
              </a:rPr>
              <a:t>			</a:t>
            </a:r>
            <a:r>
              <a:rPr lang="en-US" sz="4800" b="0" strike="noStrike" spc="-1">
                <a:solidFill>
                  <a:srgbClr val="000000"/>
                </a:solidFill>
                <a:uFill>
                  <a:solidFill>
                    <a:srgbClr val="FFFFFF"/>
                  </a:solidFill>
                </a:uFill>
                <a:latin typeface="Lucida Sans"/>
              </a:rPr>
              <a:t>
</a:t>
            </a:r>
            <a:endParaRPr lang="en-US" sz="1800" b="0" strike="noStrike" spc="-1">
              <a:solidFill>
                <a:srgbClr val="000000"/>
              </a:solidFill>
              <a:uFill>
                <a:solidFill>
                  <a:srgbClr val="FFFFFF"/>
                </a:solidFill>
              </a:uFill>
              <a:latin typeface="Calibri"/>
            </a:endParaRPr>
          </a:p>
        </p:txBody>
      </p:sp>
      <p:sp>
        <p:nvSpPr>
          <p:cNvPr id="194" name="TextShape 2"/>
          <p:cNvSpPr txBox="1"/>
          <p:nvPr/>
        </p:nvSpPr>
        <p:spPr>
          <a:xfrm>
            <a:off x="1368720" y="5919840"/>
            <a:ext cx="8421480" cy="774360"/>
          </a:xfrm>
          <a:prstGeom prst="rect">
            <a:avLst/>
          </a:prstGeom>
          <a:noFill/>
          <a:ln>
            <a:noFill/>
          </a:ln>
        </p:spPr>
        <p:txBody>
          <a:bodyPr/>
          <a:lstStyle/>
          <a:p>
            <a:pPr>
              <a:lnSpc>
                <a:spcPct val="100000"/>
              </a:lnSpc>
            </a:pPr>
            <a:r>
              <a:rPr lang="en-NZ" sz="2000" b="0" strike="noStrike" spc="-1">
                <a:solidFill>
                  <a:srgbClr val="FFFF00"/>
                </a:solidFill>
                <a:uFill>
                  <a:solidFill>
                    <a:srgbClr val="FFFFFF"/>
                  </a:solidFill>
                </a:uFill>
                <a:latin typeface="Lucida Sans"/>
              </a:rPr>
              <a:t>The rarest of the rare: Nationally Critical threatened plant species</a:t>
            </a:r>
            <a:endParaRPr lang="en-NZ" sz="3200" b="0" strike="noStrike" spc="-1">
              <a:solidFill>
                <a:srgbClr val="000000"/>
              </a:solidFill>
              <a:uFill>
                <a:solidFill>
                  <a:srgbClr val="FFFFFF"/>
                </a:solidFill>
              </a:uFill>
              <a:latin typeface="Arial"/>
            </a:endParaRPr>
          </a:p>
        </p:txBody>
      </p:sp>
      <p:pic>
        <p:nvPicPr>
          <p:cNvPr id="195" name="Picture 7"/>
          <p:cNvPicPr/>
          <p:nvPr/>
        </p:nvPicPr>
        <p:blipFill>
          <a:blip r:embed="rId3"/>
          <a:stretch/>
        </p:blipFill>
        <p:spPr>
          <a:xfrm>
            <a:off x="4062960" y="93600"/>
            <a:ext cx="3575160" cy="2469960"/>
          </a:xfrm>
          <a:prstGeom prst="rect">
            <a:avLst/>
          </a:prstGeom>
          <a:ln>
            <a:noFill/>
          </a:ln>
        </p:spPr>
      </p:pic>
      <p:sp>
        <p:nvSpPr>
          <p:cNvPr id="196" name="CustomShape 3"/>
          <p:cNvSpPr/>
          <p:nvPr/>
        </p:nvSpPr>
        <p:spPr>
          <a:xfrm>
            <a:off x="4208760" y="4507920"/>
            <a:ext cx="3740400" cy="1370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Threatened by myrtle rust</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FF"/>
                </a:solidFill>
                <a:uFill>
                  <a:solidFill>
                    <a:srgbClr val="FFFFFF"/>
                  </a:solidFill>
                </a:uFill>
                <a:latin typeface="Calibri"/>
              </a:rPr>
              <a:t>Rohutu – </a:t>
            </a:r>
            <a:r>
              <a:rPr lang="en-NZ" sz="1800" b="0" i="1" strike="noStrike" spc="-1">
                <a:solidFill>
                  <a:srgbClr val="FFFFFF"/>
                </a:solidFill>
                <a:uFill>
                  <a:solidFill>
                    <a:srgbClr val="FFFFFF"/>
                  </a:solidFill>
                </a:uFill>
                <a:latin typeface="Calibri"/>
              </a:rPr>
              <a:t>Lophomyrtus obcordata</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FF"/>
                </a:solidFill>
                <a:uFill>
                  <a:solidFill>
                    <a:srgbClr val="FFFFFF"/>
                  </a:solidFill>
                </a:uFill>
                <a:latin typeface="Calibri"/>
              </a:rPr>
              <a:t>Rohutu – </a:t>
            </a:r>
            <a:r>
              <a:rPr lang="en-NZ" sz="1800" b="0" i="1" strike="noStrike" spc="-1">
                <a:solidFill>
                  <a:srgbClr val="FFFFFF"/>
                </a:solidFill>
                <a:uFill>
                  <a:solidFill>
                    <a:srgbClr val="FFFFFF"/>
                  </a:solidFill>
                </a:uFill>
                <a:latin typeface="Calibri"/>
              </a:rPr>
              <a:t>Neomyrtus pedunculata</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FF"/>
                </a:solidFill>
                <a:uFill>
                  <a:solidFill>
                    <a:srgbClr val="FFFFFF"/>
                  </a:solidFill>
                </a:uFill>
                <a:latin typeface="Calibri"/>
              </a:rPr>
              <a:t>The pygmy kanuka mistletoe</a:t>
            </a:r>
            <a:endParaRPr lang="en-NZ" sz="1800" b="0" strike="noStrike" spc="-1">
              <a:solidFill>
                <a:srgbClr val="000000"/>
              </a:solidFill>
              <a:uFill>
                <a:solidFill>
                  <a:srgbClr val="FFFFFF"/>
                </a:solidFill>
              </a:uFill>
              <a:latin typeface="Arial"/>
            </a:endParaRPr>
          </a:p>
        </p:txBody>
      </p:sp>
      <p:sp>
        <p:nvSpPr>
          <p:cNvPr id="197" name="CustomShape 4"/>
          <p:cNvSpPr/>
          <p:nvPr/>
        </p:nvSpPr>
        <p:spPr>
          <a:xfrm>
            <a:off x="4278600" y="2565720"/>
            <a:ext cx="3186360" cy="1918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Present in the Hurunui</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FF"/>
                </a:solidFill>
                <a:uFill>
                  <a:solidFill>
                    <a:srgbClr val="FFFFFF"/>
                  </a:solidFill>
                </a:uFill>
                <a:latin typeface="Calibri"/>
              </a:rPr>
              <a:t>Canterbury Pink broom</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FF"/>
                </a:solidFill>
                <a:uFill>
                  <a:solidFill>
                    <a:srgbClr val="FFFFFF"/>
                  </a:solidFill>
                </a:uFill>
                <a:latin typeface="Calibri"/>
              </a:rPr>
              <a:t>Waipara gentian</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FF"/>
                </a:solidFill>
                <a:uFill>
                  <a:solidFill>
                    <a:srgbClr val="FFFFFF"/>
                  </a:solidFill>
                </a:uFill>
                <a:latin typeface="Calibri"/>
              </a:rPr>
              <a:t>A limestone pimelea</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FF"/>
                </a:solidFill>
                <a:uFill>
                  <a:solidFill>
                    <a:srgbClr val="FFFFFF"/>
                  </a:solidFill>
                </a:uFill>
                <a:latin typeface="Calibri"/>
              </a:rPr>
              <a:t>A wetland grass</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FF"/>
                </a:solidFill>
                <a:uFill>
                  <a:solidFill>
                    <a:srgbClr val="FFFFFF"/>
                  </a:solidFill>
                </a:uFill>
                <a:latin typeface="Calibri"/>
              </a:rPr>
              <a:t>A willowherb</a:t>
            </a:r>
            <a:endParaRPr lang="en-NZ" sz="1800" b="0" strike="noStrike" spc="-1">
              <a:solidFill>
                <a:srgbClr val="000000"/>
              </a:solidFill>
              <a:uFill>
                <a:solidFill>
                  <a:srgbClr val="FFFFFF"/>
                </a:solidFill>
              </a:uFill>
              <a:latin typeface="Arial"/>
            </a:endParaRPr>
          </a:p>
        </p:txBody>
      </p:sp>
      <p:sp>
        <p:nvSpPr>
          <p:cNvPr id="198" name="CustomShape 5"/>
          <p:cNvSpPr/>
          <p:nvPr/>
        </p:nvSpPr>
        <p:spPr>
          <a:xfrm>
            <a:off x="4378320" y="268920"/>
            <a:ext cx="3269880" cy="1918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Locally extinct</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FF"/>
                </a:solidFill>
                <a:uFill>
                  <a:solidFill>
                    <a:srgbClr val="FFFFFF"/>
                  </a:solidFill>
                </a:uFill>
                <a:latin typeface="Calibri"/>
              </a:rPr>
              <a:t>A grassland button daisy</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FF"/>
                </a:solidFill>
                <a:uFill>
                  <a:solidFill>
                    <a:srgbClr val="FFFFFF"/>
                  </a:solidFill>
                </a:uFill>
                <a:latin typeface="Calibri"/>
              </a:rPr>
              <a:t>A dune wetland gentian with yellow flowers</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FF"/>
                </a:solidFill>
                <a:uFill>
                  <a:solidFill>
                    <a:srgbClr val="FFFFFF"/>
                  </a:solidFill>
                </a:uFill>
                <a:latin typeface="Calibri"/>
              </a:rPr>
              <a:t>New Zealand Mouse-tail</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FF"/>
                </a:solidFill>
                <a:uFill>
                  <a:solidFill>
                    <a:srgbClr val="FFFFFF"/>
                  </a:solidFill>
                </a:uFill>
                <a:latin typeface="Calibri"/>
              </a:rPr>
              <a:t>A grassland daisy</a:t>
            </a:r>
            <a:endParaRPr lang="en-NZ" sz="1800" b="0" strike="noStrike" spc="-1">
              <a:solidFill>
                <a:srgbClr val="000000"/>
              </a:solidFill>
              <a:uFill>
                <a:solidFill>
                  <a:srgbClr val="FFFFFF"/>
                </a:solidFill>
              </a:uFill>
              <a:latin typeface="Arial"/>
            </a:endParaRPr>
          </a:p>
        </p:txBody>
      </p:sp>
      <p:pic>
        <p:nvPicPr>
          <p:cNvPr id="199" name="Picture 8"/>
          <p:cNvPicPr/>
          <p:nvPr/>
        </p:nvPicPr>
        <p:blipFill>
          <a:blip r:embed="rId4"/>
          <a:stretch/>
        </p:blipFill>
        <p:spPr>
          <a:xfrm>
            <a:off x="7965000" y="26640"/>
            <a:ext cx="4189680" cy="5817960"/>
          </a:xfrm>
          <a:prstGeom prst="rect">
            <a:avLst/>
          </a:prstGeom>
          <a:ln>
            <a:noFill/>
          </a:ln>
        </p:spPr>
      </p:pic>
      <p:pic>
        <p:nvPicPr>
          <p:cNvPr id="200" name="Picture 10"/>
          <p:cNvPicPr/>
          <p:nvPr/>
        </p:nvPicPr>
        <p:blipFill>
          <a:blip r:embed="rId5"/>
          <a:stretch/>
        </p:blipFill>
        <p:spPr>
          <a:xfrm>
            <a:off x="0" y="26640"/>
            <a:ext cx="3882240" cy="5817960"/>
          </a:xfrm>
          <a:prstGeom prst="rect">
            <a:avLst/>
          </a:prstGeom>
          <a:ln>
            <a:noFill/>
          </a:ln>
        </p:spPr>
      </p:pic>
      <p:sp>
        <p:nvSpPr>
          <p:cNvPr id="201" name="CustomShape 6"/>
          <p:cNvSpPr/>
          <p:nvPr/>
        </p:nvSpPr>
        <p:spPr>
          <a:xfrm>
            <a:off x="369360" y="5174640"/>
            <a:ext cx="20592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i="1" strike="noStrike" spc="-1">
                <a:solidFill>
                  <a:srgbClr val="FFFF00"/>
                </a:solidFill>
                <a:uFill>
                  <a:solidFill>
                    <a:srgbClr val="FFFFFF"/>
                  </a:solidFill>
                </a:uFill>
                <a:latin typeface="Calibri"/>
              </a:rPr>
              <a:t>Pimelea declivis</a:t>
            </a:r>
            <a:endParaRPr lang="en-NZ" sz="1800" b="0" strike="noStrike" spc="-1">
              <a:solidFill>
                <a:srgbClr val="000000"/>
              </a:solidFill>
              <a:uFill>
                <a:solidFill>
                  <a:srgbClr val="FFFFFF"/>
                </a:solidFill>
              </a:uFill>
              <a:latin typeface="Arial"/>
            </a:endParaRPr>
          </a:p>
        </p:txBody>
      </p:sp>
      <p:sp>
        <p:nvSpPr>
          <p:cNvPr id="202" name="CustomShape 7"/>
          <p:cNvSpPr/>
          <p:nvPr/>
        </p:nvSpPr>
        <p:spPr>
          <a:xfrm>
            <a:off x="8275680" y="5142240"/>
            <a:ext cx="37555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Rohutu   </a:t>
            </a:r>
            <a:r>
              <a:rPr lang="en-NZ" sz="1800" b="0" i="1" strike="noStrike" spc="-1">
                <a:solidFill>
                  <a:srgbClr val="FFFF00"/>
                </a:solidFill>
                <a:uFill>
                  <a:solidFill>
                    <a:srgbClr val="FFFFFF"/>
                  </a:solidFill>
                </a:uFill>
                <a:latin typeface="Calibri"/>
              </a:rPr>
              <a:t>Neomyrtus pedunculatus</a:t>
            </a:r>
            <a:endParaRPr lang="en-NZ" sz="1800" b="0" strike="noStrike" spc="-1">
              <a:solidFill>
                <a:srgbClr val="000000"/>
              </a:solidFill>
              <a:uFill>
                <a:solidFill>
                  <a:srgbClr val="FFFFFF"/>
                </a:solidFill>
              </a:uFill>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sp>
        <p:nvSpPr>
          <p:cNvPr id="203" name="CustomShape 1"/>
          <p:cNvSpPr/>
          <p:nvPr/>
        </p:nvSpPr>
        <p:spPr>
          <a:xfrm>
            <a:off x="1080720" y="5976360"/>
            <a:ext cx="906984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Lucida Sans"/>
              </a:rPr>
              <a:t>Southern limit: Marlborough rock-daisies around Leamington</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00"/>
                </a:solidFill>
                <a:uFill>
                  <a:solidFill>
                    <a:srgbClr val="FFFFFF"/>
                  </a:solidFill>
                </a:uFill>
                <a:latin typeface="Lucida Sans"/>
              </a:rPr>
              <a:t>Kiekie, kanono, black maire, climbing rata species, forest cabbage tree ti raukau north of the Conway river; Triangular fern at Coringa.</a:t>
            </a:r>
            <a:endParaRPr lang="en-NZ" sz="1800" b="0" strike="noStrike" spc="-1">
              <a:solidFill>
                <a:srgbClr val="000000"/>
              </a:solidFill>
              <a:uFill>
                <a:solidFill>
                  <a:srgbClr val="FFFFFF"/>
                </a:solidFill>
              </a:uFill>
              <a:latin typeface="Arial"/>
            </a:endParaRPr>
          </a:p>
        </p:txBody>
      </p:sp>
      <p:pic>
        <p:nvPicPr>
          <p:cNvPr id="204" name="Picture 5"/>
          <p:cNvPicPr/>
          <p:nvPr/>
        </p:nvPicPr>
        <p:blipFill>
          <a:blip r:embed="rId3"/>
          <a:stretch/>
        </p:blipFill>
        <p:spPr>
          <a:xfrm>
            <a:off x="129600" y="213840"/>
            <a:ext cx="3703320" cy="2777400"/>
          </a:xfrm>
          <a:prstGeom prst="rect">
            <a:avLst/>
          </a:prstGeom>
          <a:ln>
            <a:noFill/>
          </a:ln>
        </p:spPr>
      </p:pic>
      <p:pic>
        <p:nvPicPr>
          <p:cNvPr id="205" name="Picture 7"/>
          <p:cNvPicPr/>
          <p:nvPr/>
        </p:nvPicPr>
        <p:blipFill>
          <a:blip r:embed="rId4"/>
          <a:stretch/>
        </p:blipFill>
        <p:spPr>
          <a:xfrm>
            <a:off x="171000" y="2991960"/>
            <a:ext cx="3668760" cy="2845080"/>
          </a:xfrm>
          <a:prstGeom prst="rect">
            <a:avLst/>
          </a:prstGeom>
          <a:ln>
            <a:noFill/>
          </a:ln>
        </p:spPr>
      </p:pic>
      <p:pic>
        <p:nvPicPr>
          <p:cNvPr id="206" name="Picture 11"/>
          <p:cNvPicPr/>
          <p:nvPr/>
        </p:nvPicPr>
        <p:blipFill>
          <a:blip r:embed="rId5"/>
          <a:stretch/>
        </p:blipFill>
        <p:spPr>
          <a:xfrm>
            <a:off x="3840120" y="196200"/>
            <a:ext cx="3153960" cy="2821680"/>
          </a:xfrm>
          <a:prstGeom prst="rect">
            <a:avLst/>
          </a:prstGeom>
          <a:ln>
            <a:noFill/>
          </a:ln>
        </p:spPr>
      </p:pic>
      <p:pic>
        <p:nvPicPr>
          <p:cNvPr id="207" name="Picture 13"/>
          <p:cNvPicPr/>
          <p:nvPr/>
        </p:nvPicPr>
        <p:blipFill>
          <a:blip r:embed="rId6"/>
          <a:stretch/>
        </p:blipFill>
        <p:spPr>
          <a:xfrm>
            <a:off x="3833280" y="3018600"/>
            <a:ext cx="3793320" cy="2845080"/>
          </a:xfrm>
          <a:prstGeom prst="rect">
            <a:avLst/>
          </a:prstGeom>
          <a:ln>
            <a:noFill/>
          </a:ln>
        </p:spPr>
      </p:pic>
      <p:pic>
        <p:nvPicPr>
          <p:cNvPr id="208" name="Picture 4"/>
          <p:cNvPicPr/>
          <p:nvPr/>
        </p:nvPicPr>
        <p:blipFill>
          <a:blip r:embed="rId7"/>
          <a:stretch/>
        </p:blipFill>
        <p:spPr>
          <a:xfrm>
            <a:off x="7296480" y="0"/>
            <a:ext cx="4894920" cy="5836680"/>
          </a:xfrm>
          <a:prstGeom prst="rect">
            <a:avLst/>
          </a:prstGeom>
          <a:ln>
            <a:noFill/>
          </a:ln>
        </p:spPr>
      </p:pic>
      <p:pic>
        <p:nvPicPr>
          <p:cNvPr id="209" name="Picture 3"/>
          <p:cNvPicPr/>
          <p:nvPr/>
        </p:nvPicPr>
        <p:blipFill>
          <a:blip r:embed="rId8"/>
          <a:stretch/>
        </p:blipFill>
        <p:spPr>
          <a:xfrm>
            <a:off x="2962800" y="213840"/>
            <a:ext cx="5210640" cy="4704480"/>
          </a:xfrm>
          <a:prstGeom prst="rect">
            <a:avLst/>
          </a:prstGeom>
          <a:ln w="28440">
            <a:solidFill>
              <a:schemeClr val="tx1"/>
            </a:solidFill>
            <a:round/>
          </a:ln>
        </p:spPr>
      </p:pic>
      <p:pic>
        <p:nvPicPr>
          <p:cNvPr id="210" name="Picture 9"/>
          <p:cNvPicPr/>
          <p:nvPr/>
        </p:nvPicPr>
        <p:blipFill>
          <a:blip r:embed="rId9"/>
          <a:stretch/>
        </p:blipFill>
        <p:spPr>
          <a:xfrm>
            <a:off x="8294400" y="0"/>
            <a:ext cx="3897360" cy="582948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additive="repl">
                                        <p:cTn id="7" dur="5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sp>
        <p:nvSpPr>
          <p:cNvPr id="211" name="CustomShape 1"/>
          <p:cNvSpPr/>
          <p:nvPr/>
        </p:nvSpPr>
        <p:spPr>
          <a:xfrm>
            <a:off x="1034640" y="5899680"/>
            <a:ext cx="912528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Lucida Sans"/>
              </a:rPr>
              <a:t>Northern limits: Canterbury pink broom </a:t>
            </a:r>
            <a:r>
              <a:rPr lang="en-NZ" sz="1800" b="0" i="1" strike="noStrike" spc="-1">
                <a:solidFill>
                  <a:srgbClr val="FFFF00"/>
                </a:solidFill>
                <a:uFill>
                  <a:solidFill>
                    <a:srgbClr val="FFFFFF"/>
                  </a:solidFill>
                </a:uFill>
                <a:latin typeface="Lucida Sans"/>
              </a:rPr>
              <a:t>Carmichaelia torulosa </a:t>
            </a:r>
            <a:r>
              <a:rPr lang="en-NZ" sz="1800" b="0" strike="noStrike" spc="-1">
                <a:solidFill>
                  <a:srgbClr val="FFFF00"/>
                </a:solidFill>
                <a:uFill>
                  <a:solidFill>
                    <a:srgbClr val="FFFFFF"/>
                  </a:solidFill>
                </a:uFill>
                <a:latin typeface="Lucida Sans"/>
              </a:rPr>
              <a:t>roadside near Whalesback; Maori onion </a:t>
            </a:r>
            <a:r>
              <a:rPr lang="en-NZ" sz="1800" b="0" i="1" strike="noStrike" spc="-1">
                <a:solidFill>
                  <a:srgbClr val="FFFF00"/>
                </a:solidFill>
                <a:uFill>
                  <a:solidFill>
                    <a:srgbClr val="FFFFFF"/>
                  </a:solidFill>
                </a:uFill>
                <a:latin typeface="Lucida Sans"/>
              </a:rPr>
              <a:t>Bulbinella angustifolia </a:t>
            </a:r>
            <a:r>
              <a:rPr lang="en-NZ" sz="1800" b="0" strike="noStrike" spc="-1">
                <a:solidFill>
                  <a:srgbClr val="FFFF00"/>
                </a:solidFill>
                <a:uFill>
                  <a:solidFill>
                    <a:srgbClr val="FFFFFF"/>
                  </a:solidFill>
                </a:uFill>
                <a:latin typeface="Lucida Sans"/>
              </a:rPr>
              <a:t>at Lake Tennyson.</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p:txBody>
      </p:sp>
      <p:pic>
        <p:nvPicPr>
          <p:cNvPr id="212" name="Picture 3"/>
          <p:cNvPicPr/>
          <p:nvPr/>
        </p:nvPicPr>
        <p:blipFill>
          <a:blip r:embed="rId2"/>
          <a:stretch/>
        </p:blipFill>
        <p:spPr>
          <a:xfrm>
            <a:off x="-124200" y="0"/>
            <a:ext cx="4405320" cy="5874120"/>
          </a:xfrm>
          <a:prstGeom prst="rect">
            <a:avLst/>
          </a:prstGeom>
          <a:ln>
            <a:noFill/>
          </a:ln>
        </p:spPr>
      </p:pic>
      <p:pic>
        <p:nvPicPr>
          <p:cNvPr id="213" name="Picture 7"/>
          <p:cNvPicPr/>
          <p:nvPr/>
        </p:nvPicPr>
        <p:blipFill>
          <a:blip r:embed="rId3"/>
          <a:stretch/>
        </p:blipFill>
        <p:spPr>
          <a:xfrm>
            <a:off x="4496400" y="277200"/>
            <a:ext cx="2982240" cy="2552040"/>
          </a:xfrm>
          <a:prstGeom prst="rect">
            <a:avLst/>
          </a:prstGeom>
          <a:ln>
            <a:noFill/>
          </a:ln>
        </p:spPr>
      </p:pic>
      <p:pic>
        <p:nvPicPr>
          <p:cNvPr id="214" name="Picture 9"/>
          <p:cNvPicPr/>
          <p:nvPr/>
        </p:nvPicPr>
        <p:blipFill>
          <a:blip r:embed="rId4"/>
          <a:stretch/>
        </p:blipFill>
        <p:spPr>
          <a:xfrm>
            <a:off x="4401360" y="2885040"/>
            <a:ext cx="3043440" cy="2286720"/>
          </a:xfrm>
          <a:prstGeom prst="rect">
            <a:avLst/>
          </a:prstGeom>
          <a:ln>
            <a:noFill/>
          </a:ln>
        </p:spPr>
      </p:pic>
      <p:sp>
        <p:nvSpPr>
          <p:cNvPr id="215" name="CustomShape 2"/>
          <p:cNvSpPr/>
          <p:nvPr/>
        </p:nvSpPr>
        <p:spPr>
          <a:xfrm>
            <a:off x="4496400" y="5172480"/>
            <a:ext cx="285372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400" b="0" strike="noStrike" spc="-1">
                <a:solidFill>
                  <a:srgbClr val="FFFFFF"/>
                </a:solidFill>
                <a:uFill>
                  <a:solidFill>
                    <a:srgbClr val="FFFFFF"/>
                  </a:solidFill>
                </a:uFill>
                <a:latin typeface="Calibri"/>
              </a:rPr>
              <a:t>Photo credit: Roy Veronese </a:t>
            </a:r>
            <a:endParaRPr lang="en-NZ" sz="1800" b="0" strike="noStrike" spc="-1">
              <a:solidFill>
                <a:srgbClr val="000000"/>
              </a:solidFill>
              <a:uFill>
                <a:solidFill>
                  <a:srgbClr val="FFFFFF"/>
                </a:solidFill>
              </a:uFill>
              <a:latin typeface="Arial"/>
            </a:endParaRPr>
          </a:p>
          <a:p>
            <a:pPr>
              <a:lnSpc>
                <a:spcPct val="100000"/>
              </a:lnSpc>
            </a:pPr>
            <a:r>
              <a:rPr lang="en-NZ" sz="1400" b="0" strike="noStrike" spc="-1">
                <a:solidFill>
                  <a:srgbClr val="FFFFFF"/>
                </a:solidFill>
                <a:uFill>
                  <a:solidFill>
                    <a:srgbClr val="FFFFFF"/>
                  </a:solidFill>
                </a:uFill>
                <a:latin typeface="Calibri"/>
              </a:rPr>
              <a:t>16 Jan 2015, www.nzpcn.org.nz</a:t>
            </a:r>
            <a:endParaRPr lang="en-NZ" sz="1800" b="0" strike="noStrike" spc="-1">
              <a:solidFill>
                <a:srgbClr val="000000"/>
              </a:solidFill>
              <a:uFill>
                <a:solidFill>
                  <a:srgbClr val="FFFFFF"/>
                </a:solidFill>
              </a:uFill>
              <a:latin typeface="Arial"/>
            </a:endParaRPr>
          </a:p>
        </p:txBody>
      </p:sp>
      <p:pic>
        <p:nvPicPr>
          <p:cNvPr id="216" name="Picture 8"/>
          <p:cNvPicPr/>
          <p:nvPr/>
        </p:nvPicPr>
        <p:blipFill>
          <a:blip r:embed="rId5"/>
          <a:stretch/>
        </p:blipFill>
        <p:spPr>
          <a:xfrm>
            <a:off x="7796520" y="316440"/>
            <a:ext cx="4145760" cy="5527440"/>
          </a:xfrm>
          <a:prstGeom prst="rect">
            <a:avLst/>
          </a:prstGeom>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sp>
        <p:nvSpPr>
          <p:cNvPr id="217" name="CustomShape 1"/>
          <p:cNvSpPr/>
          <p:nvPr/>
        </p:nvSpPr>
        <p:spPr>
          <a:xfrm>
            <a:off x="1274760" y="6059160"/>
            <a:ext cx="87325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Lucida Sans"/>
              </a:rPr>
              <a:t>Eastern limit: Kamahi in beech forest at Lake Janet, Maukatere Mt Grey</a:t>
            </a:r>
            <a:endParaRPr lang="en-NZ" sz="1800" b="0" strike="noStrike" spc="-1">
              <a:solidFill>
                <a:srgbClr val="000000"/>
              </a:solidFill>
              <a:uFill>
                <a:solidFill>
                  <a:srgbClr val="FFFFFF"/>
                </a:solidFill>
              </a:uFill>
              <a:latin typeface="Arial"/>
            </a:endParaRPr>
          </a:p>
        </p:txBody>
      </p:sp>
      <p:pic>
        <p:nvPicPr>
          <p:cNvPr id="218" name="Picture 3"/>
          <p:cNvPicPr/>
          <p:nvPr/>
        </p:nvPicPr>
        <p:blipFill>
          <a:blip r:embed="rId2"/>
          <a:stretch/>
        </p:blipFill>
        <p:spPr>
          <a:xfrm>
            <a:off x="1953360" y="0"/>
            <a:ext cx="7822800" cy="5866920"/>
          </a:xfrm>
          <a:prstGeom prst="rect">
            <a:avLst/>
          </a:prstGeom>
          <a:ln>
            <a:noFill/>
          </a:ln>
        </p:spPr>
      </p:pic>
      <p:sp>
        <p:nvSpPr>
          <p:cNvPr id="219" name="CustomShape 2"/>
          <p:cNvSpPr/>
          <p:nvPr/>
        </p:nvSpPr>
        <p:spPr>
          <a:xfrm>
            <a:off x="10007640" y="5098320"/>
            <a:ext cx="19764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FF"/>
                </a:solidFill>
                <a:uFill>
                  <a:solidFill>
                    <a:srgbClr val="FFFFFF"/>
                  </a:solidFill>
                </a:uFill>
                <a:latin typeface="Calibri"/>
              </a:rPr>
              <a:t>Photo credit:</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FF"/>
                </a:solidFill>
                <a:uFill>
                  <a:solidFill>
                    <a:srgbClr val="FFFFFF"/>
                  </a:solidFill>
                </a:uFill>
                <a:latin typeface="Calibri"/>
              </a:rPr>
              <a:t>Miles Giller</a:t>
            </a:r>
            <a:endParaRPr lang="en-NZ" sz="1800" b="0" strike="noStrike" spc="-1">
              <a:solidFill>
                <a:srgbClr val="000000"/>
              </a:solidFill>
              <a:uFill>
                <a:solidFill>
                  <a:srgbClr val="FFFFFF"/>
                </a:solidFill>
              </a:uFill>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sp>
        <p:nvSpPr>
          <p:cNvPr id="220" name="CustomShape 1"/>
          <p:cNvSpPr/>
          <p:nvPr/>
        </p:nvSpPr>
        <p:spPr>
          <a:xfrm>
            <a:off x="1265400" y="6012720"/>
            <a:ext cx="66682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Lucida Sans"/>
              </a:rPr>
              <a:t>All plants that only grow on limestone (“obligates”).</a:t>
            </a:r>
            <a:endParaRPr lang="en-NZ" sz="1800" b="0" strike="noStrike" spc="-1">
              <a:solidFill>
                <a:srgbClr val="000000"/>
              </a:solidFill>
              <a:uFill>
                <a:solidFill>
                  <a:srgbClr val="FFFFFF"/>
                </a:solidFill>
              </a:uFill>
              <a:latin typeface="Arial"/>
            </a:endParaRPr>
          </a:p>
        </p:txBody>
      </p:sp>
      <p:pic>
        <p:nvPicPr>
          <p:cNvPr id="221" name="Picture 8"/>
          <p:cNvPicPr/>
          <p:nvPr/>
        </p:nvPicPr>
        <p:blipFill>
          <a:blip r:embed="rId3"/>
          <a:stretch/>
        </p:blipFill>
        <p:spPr>
          <a:xfrm>
            <a:off x="7777080" y="365040"/>
            <a:ext cx="3841920" cy="5167440"/>
          </a:xfrm>
          <a:prstGeom prst="rect">
            <a:avLst/>
          </a:prstGeom>
          <a:ln>
            <a:noFill/>
          </a:ln>
        </p:spPr>
      </p:pic>
      <p:pic>
        <p:nvPicPr>
          <p:cNvPr id="222" name="Picture 10"/>
          <p:cNvPicPr/>
          <p:nvPr/>
        </p:nvPicPr>
        <p:blipFill>
          <a:blip r:embed="rId4"/>
          <a:stretch/>
        </p:blipFill>
        <p:spPr>
          <a:xfrm>
            <a:off x="371160" y="365040"/>
            <a:ext cx="3791520" cy="5055480"/>
          </a:xfrm>
          <a:prstGeom prst="rect">
            <a:avLst/>
          </a:prstGeom>
          <a:ln>
            <a:noFill/>
          </a:ln>
        </p:spPr>
      </p:pic>
      <p:pic>
        <p:nvPicPr>
          <p:cNvPr id="223" name="Picture 12"/>
          <p:cNvPicPr/>
          <p:nvPr/>
        </p:nvPicPr>
        <p:blipFill>
          <a:blip r:embed="rId5"/>
          <a:stretch/>
        </p:blipFill>
        <p:spPr>
          <a:xfrm>
            <a:off x="4532040" y="475920"/>
            <a:ext cx="2875680" cy="2830680"/>
          </a:xfrm>
          <a:prstGeom prst="rect">
            <a:avLst/>
          </a:prstGeom>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sp>
        <p:nvSpPr>
          <p:cNvPr id="224" name="CustomShape 1"/>
          <p:cNvSpPr/>
          <p:nvPr/>
        </p:nvSpPr>
        <p:spPr>
          <a:xfrm>
            <a:off x="1219320" y="6114600"/>
            <a:ext cx="84970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Lucida Sans"/>
              </a:rPr>
              <a:t>Species that may have gone extinct locally. </a:t>
            </a:r>
            <a:endParaRPr lang="en-NZ" sz="1800" b="0" strike="noStrike" spc="-1">
              <a:solidFill>
                <a:srgbClr val="000000"/>
              </a:solidFill>
              <a:uFill>
                <a:solidFill>
                  <a:srgbClr val="FFFFFF"/>
                </a:solidFill>
              </a:uFill>
              <a:latin typeface="Arial"/>
            </a:endParaRPr>
          </a:p>
        </p:txBody>
      </p:sp>
      <p:pic>
        <p:nvPicPr>
          <p:cNvPr id="225" name="Picture 3"/>
          <p:cNvPicPr/>
          <p:nvPr/>
        </p:nvPicPr>
        <p:blipFill>
          <a:blip r:embed="rId3"/>
          <a:stretch/>
        </p:blipFill>
        <p:spPr>
          <a:xfrm>
            <a:off x="221760" y="93960"/>
            <a:ext cx="6087240" cy="5590800"/>
          </a:xfrm>
          <a:prstGeom prst="rect">
            <a:avLst/>
          </a:prstGeom>
          <a:ln>
            <a:noFill/>
          </a:ln>
        </p:spPr>
      </p:pic>
      <p:pic>
        <p:nvPicPr>
          <p:cNvPr id="226" name="Picture 5"/>
          <p:cNvPicPr/>
          <p:nvPr/>
        </p:nvPicPr>
        <p:blipFill>
          <a:blip r:embed="rId4"/>
          <a:stretch/>
        </p:blipFill>
        <p:spPr>
          <a:xfrm>
            <a:off x="6672240" y="219600"/>
            <a:ext cx="5201640" cy="3906000"/>
          </a:xfrm>
          <a:prstGeom prst="rect">
            <a:avLst/>
          </a:prstGeom>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106" name="Picture 2"/>
          <p:cNvPicPr/>
          <p:nvPr/>
        </p:nvPicPr>
        <p:blipFill>
          <a:blip r:embed="rId3"/>
          <a:stretch/>
        </p:blipFill>
        <p:spPr>
          <a:xfrm>
            <a:off x="0" y="-70920"/>
            <a:ext cx="7900920" cy="5925600"/>
          </a:xfrm>
          <a:prstGeom prst="rect">
            <a:avLst/>
          </a:prstGeom>
          <a:ln>
            <a:noFill/>
          </a:ln>
        </p:spPr>
      </p:pic>
      <p:pic>
        <p:nvPicPr>
          <p:cNvPr id="107" name="Picture 5"/>
          <p:cNvPicPr/>
          <p:nvPr/>
        </p:nvPicPr>
        <p:blipFill>
          <a:blip r:embed="rId4"/>
          <a:stretch/>
        </p:blipFill>
        <p:spPr>
          <a:xfrm>
            <a:off x="8596800" y="3249720"/>
            <a:ext cx="3382200" cy="2594520"/>
          </a:xfrm>
          <a:prstGeom prst="rect">
            <a:avLst/>
          </a:prstGeom>
          <a:ln>
            <a:noFill/>
          </a:ln>
        </p:spPr>
      </p:pic>
      <p:pic>
        <p:nvPicPr>
          <p:cNvPr id="108" name="Picture 7"/>
          <p:cNvPicPr/>
          <p:nvPr/>
        </p:nvPicPr>
        <p:blipFill>
          <a:blip r:embed="rId5"/>
          <a:stretch/>
        </p:blipFill>
        <p:spPr>
          <a:xfrm>
            <a:off x="30240" y="-70920"/>
            <a:ext cx="3947400" cy="3121200"/>
          </a:xfrm>
          <a:prstGeom prst="rect">
            <a:avLst/>
          </a:prstGeom>
          <a:ln>
            <a:noFill/>
          </a:ln>
        </p:spPr>
      </p:pic>
      <p:pic>
        <p:nvPicPr>
          <p:cNvPr id="109" name="Picture 9"/>
          <p:cNvPicPr/>
          <p:nvPr/>
        </p:nvPicPr>
        <p:blipFill>
          <a:blip r:embed="rId6"/>
          <a:stretch/>
        </p:blipFill>
        <p:spPr>
          <a:xfrm>
            <a:off x="3754440" y="2471760"/>
            <a:ext cx="4370040" cy="3423240"/>
          </a:xfrm>
          <a:prstGeom prst="rect">
            <a:avLst/>
          </a:prstGeom>
          <a:ln>
            <a:noFill/>
          </a:ln>
        </p:spPr>
      </p:pic>
      <p:pic>
        <p:nvPicPr>
          <p:cNvPr id="110" name="Picture 11"/>
          <p:cNvPicPr/>
          <p:nvPr/>
        </p:nvPicPr>
        <p:blipFill>
          <a:blip r:embed="rId7"/>
          <a:stretch/>
        </p:blipFill>
        <p:spPr>
          <a:xfrm>
            <a:off x="7901280" y="49320"/>
            <a:ext cx="4290480" cy="3463560"/>
          </a:xfrm>
          <a:prstGeom prst="rect">
            <a:avLst/>
          </a:prstGeom>
          <a:ln>
            <a:noFill/>
          </a:ln>
        </p:spPr>
      </p:pic>
      <p:sp>
        <p:nvSpPr>
          <p:cNvPr id="111" name="CustomShape 1"/>
          <p:cNvSpPr/>
          <p:nvPr/>
        </p:nvSpPr>
        <p:spPr>
          <a:xfrm>
            <a:off x="1305000" y="5986080"/>
            <a:ext cx="4356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Mountain beech forest</a:t>
            </a:r>
            <a:endParaRPr lang="en-NZ"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227" name="Picture 1"/>
          <p:cNvPicPr/>
          <p:nvPr/>
        </p:nvPicPr>
        <p:blipFill>
          <a:blip r:embed="rId2"/>
          <a:stretch/>
        </p:blipFill>
        <p:spPr>
          <a:xfrm>
            <a:off x="139320" y="181080"/>
            <a:ext cx="3000600" cy="4992480"/>
          </a:xfrm>
          <a:prstGeom prst="rect">
            <a:avLst/>
          </a:prstGeom>
          <a:ln>
            <a:noFill/>
          </a:ln>
        </p:spPr>
      </p:pic>
      <p:sp>
        <p:nvSpPr>
          <p:cNvPr id="228" name="CustomShape 1"/>
          <p:cNvSpPr/>
          <p:nvPr/>
        </p:nvSpPr>
        <p:spPr>
          <a:xfrm>
            <a:off x="1191600" y="5966640"/>
            <a:ext cx="88380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Lucida Sans"/>
              </a:rPr>
              <a:t>Plants with a worse ranking: </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00"/>
                </a:solidFill>
                <a:uFill>
                  <a:solidFill>
                    <a:srgbClr val="FFFFFF"/>
                  </a:solidFill>
                </a:uFill>
                <a:latin typeface="Lucida Sans"/>
              </a:rPr>
              <a:t>rahui, matagouri, dryland clematis, a native leafy rush.   </a:t>
            </a:r>
            <a:endParaRPr lang="en-NZ" sz="1800" b="0" strike="noStrike" spc="-1">
              <a:solidFill>
                <a:srgbClr val="000000"/>
              </a:solidFill>
              <a:uFill>
                <a:solidFill>
                  <a:srgbClr val="FFFFFF"/>
                </a:solidFill>
              </a:uFill>
              <a:latin typeface="Arial"/>
            </a:endParaRPr>
          </a:p>
        </p:txBody>
      </p:sp>
      <p:pic>
        <p:nvPicPr>
          <p:cNvPr id="229" name="Picture 8"/>
          <p:cNvPicPr/>
          <p:nvPr/>
        </p:nvPicPr>
        <p:blipFill>
          <a:blip r:embed="rId3"/>
          <a:stretch/>
        </p:blipFill>
        <p:spPr>
          <a:xfrm>
            <a:off x="10284480" y="223560"/>
            <a:ext cx="1767600" cy="4905000"/>
          </a:xfrm>
          <a:prstGeom prst="rect">
            <a:avLst/>
          </a:prstGeom>
          <a:ln>
            <a:noFill/>
          </a:ln>
        </p:spPr>
      </p:pic>
      <p:pic>
        <p:nvPicPr>
          <p:cNvPr id="230" name="Picture 10"/>
          <p:cNvPicPr/>
          <p:nvPr/>
        </p:nvPicPr>
        <p:blipFill>
          <a:blip r:embed="rId4"/>
          <a:stretch/>
        </p:blipFill>
        <p:spPr>
          <a:xfrm>
            <a:off x="3292200" y="244800"/>
            <a:ext cx="3678840" cy="4905000"/>
          </a:xfrm>
          <a:prstGeom prst="rect">
            <a:avLst/>
          </a:prstGeom>
          <a:ln>
            <a:noFill/>
          </a:ln>
        </p:spPr>
      </p:pic>
      <p:pic>
        <p:nvPicPr>
          <p:cNvPr id="231" name="Picture 12"/>
          <p:cNvPicPr/>
          <p:nvPr/>
        </p:nvPicPr>
        <p:blipFill>
          <a:blip r:embed="rId5"/>
          <a:stretch/>
        </p:blipFill>
        <p:spPr>
          <a:xfrm>
            <a:off x="7118280" y="244800"/>
            <a:ext cx="3018960" cy="4905000"/>
          </a:xfrm>
          <a:prstGeom prst="rect">
            <a:avLst/>
          </a:prstGeom>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sp>
        <p:nvSpPr>
          <p:cNvPr id="235" name="CustomShape 1"/>
          <p:cNvSpPr/>
          <p:nvPr/>
        </p:nvSpPr>
        <p:spPr>
          <a:xfrm>
            <a:off x="1274760" y="5994360"/>
            <a:ext cx="82569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Lucida Sans"/>
              </a:rPr>
              <a:t>The naturally uncommon – to make sure they don’t slide into a higher threat category.</a:t>
            </a:r>
            <a:endParaRPr lang="en-NZ" sz="1800" b="0" strike="noStrike" spc="-1">
              <a:solidFill>
                <a:srgbClr val="000000"/>
              </a:solidFill>
              <a:uFill>
                <a:solidFill>
                  <a:srgbClr val="FFFFFF"/>
                </a:solidFill>
              </a:uFill>
              <a:latin typeface="Arial"/>
            </a:endParaRPr>
          </a:p>
        </p:txBody>
      </p:sp>
      <p:pic>
        <p:nvPicPr>
          <p:cNvPr id="236" name="Picture 5"/>
          <p:cNvPicPr/>
          <p:nvPr/>
        </p:nvPicPr>
        <p:blipFill>
          <a:blip r:embed="rId2"/>
          <a:stretch/>
        </p:blipFill>
        <p:spPr>
          <a:xfrm>
            <a:off x="341640" y="182520"/>
            <a:ext cx="6317280" cy="4737960"/>
          </a:xfrm>
          <a:prstGeom prst="rect">
            <a:avLst/>
          </a:prstGeom>
          <a:ln>
            <a:noFill/>
          </a:ln>
        </p:spPr>
      </p:pic>
      <p:sp>
        <p:nvSpPr>
          <p:cNvPr id="237" name="CustomShape 2"/>
          <p:cNvSpPr/>
          <p:nvPr/>
        </p:nvSpPr>
        <p:spPr>
          <a:xfrm>
            <a:off x="263160" y="4920840"/>
            <a:ext cx="99612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FF"/>
                </a:solidFill>
                <a:uFill>
                  <a:solidFill>
                    <a:srgbClr val="FFFFFF"/>
                  </a:solidFill>
                </a:uFill>
                <a:latin typeface="Lucida Sans"/>
              </a:rPr>
              <a:t>“In honour of Mr J.K. Forbes, who has done much to increase our knowledge of the flora of the mountains accessible from Waiau.”    			   </a:t>
            </a:r>
            <a:r>
              <a:rPr lang="en-NZ" sz="1200" b="0" strike="noStrike" spc="-1">
                <a:solidFill>
                  <a:srgbClr val="FFFFFF"/>
                </a:solidFill>
                <a:uFill>
                  <a:solidFill>
                    <a:srgbClr val="FFFFFF"/>
                  </a:solidFill>
                </a:uFill>
                <a:latin typeface="Lucida Sans"/>
              </a:rPr>
              <a:t>Photo credit (left): Miles Giller</a:t>
            </a:r>
            <a:endParaRPr lang="en-NZ" sz="1800" b="0" strike="noStrike" spc="-1">
              <a:solidFill>
                <a:srgbClr val="000000"/>
              </a:solidFill>
              <a:uFill>
                <a:solidFill>
                  <a:srgbClr val="FFFFFF"/>
                </a:solidFill>
              </a:uFill>
              <a:latin typeface="Arial"/>
            </a:endParaRPr>
          </a:p>
        </p:txBody>
      </p:sp>
      <p:pic>
        <p:nvPicPr>
          <p:cNvPr id="238" name="Picture 3"/>
          <p:cNvPicPr/>
          <p:nvPr/>
        </p:nvPicPr>
        <p:blipFill>
          <a:blip r:embed="rId3"/>
          <a:stretch/>
        </p:blipFill>
        <p:spPr>
          <a:xfrm>
            <a:off x="5422680" y="182520"/>
            <a:ext cx="6681240" cy="4737960"/>
          </a:xfrm>
          <a:prstGeom prst="rect">
            <a:avLst/>
          </a:prstGeom>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239" name="Picture 4"/>
          <p:cNvPicPr/>
          <p:nvPr/>
        </p:nvPicPr>
        <p:blipFill>
          <a:blip r:embed="rId3"/>
          <a:stretch/>
        </p:blipFill>
        <p:spPr>
          <a:xfrm>
            <a:off x="0" y="0"/>
            <a:ext cx="6055200" cy="5875200"/>
          </a:xfrm>
          <a:prstGeom prst="rect">
            <a:avLst/>
          </a:prstGeom>
          <a:ln>
            <a:noFill/>
          </a:ln>
        </p:spPr>
      </p:pic>
      <p:pic>
        <p:nvPicPr>
          <p:cNvPr id="240" name="Picture 2"/>
          <p:cNvPicPr/>
          <p:nvPr/>
        </p:nvPicPr>
        <p:blipFill>
          <a:blip r:embed="rId4"/>
          <a:stretch/>
        </p:blipFill>
        <p:spPr>
          <a:xfrm>
            <a:off x="4202640" y="3919680"/>
            <a:ext cx="2022480" cy="1819080"/>
          </a:xfrm>
          <a:prstGeom prst="rect">
            <a:avLst/>
          </a:prstGeom>
          <a:ln>
            <a:noFill/>
          </a:ln>
        </p:spPr>
      </p:pic>
      <p:sp>
        <p:nvSpPr>
          <p:cNvPr id="241" name="CustomShape 1"/>
          <p:cNvSpPr/>
          <p:nvPr/>
        </p:nvSpPr>
        <p:spPr>
          <a:xfrm>
            <a:off x="1136160" y="6008760"/>
            <a:ext cx="82476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Lucida Sans"/>
              </a:rPr>
              <a:t>The charismatic rock-star species: Wiggy-wig </a:t>
            </a:r>
            <a:r>
              <a:rPr lang="en-NZ" sz="1800" b="0" i="1" strike="noStrike" spc="-1">
                <a:solidFill>
                  <a:srgbClr val="FFFF00"/>
                </a:solidFill>
                <a:uFill>
                  <a:solidFill>
                    <a:srgbClr val="FFFFFF"/>
                  </a:solidFill>
                </a:uFill>
                <a:latin typeface="Lucida Sans"/>
              </a:rPr>
              <a:t>Muehlenbecki astonii</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00"/>
                </a:solidFill>
                <a:uFill>
                  <a:solidFill>
                    <a:srgbClr val="FFFFFF"/>
                  </a:solidFill>
                </a:uFill>
                <a:latin typeface="Lucida Sans"/>
              </a:rPr>
              <a:t>and kirkianella</a:t>
            </a:r>
            <a:r>
              <a:rPr lang="en-NZ" sz="1800" b="0" i="1" strike="noStrike" spc="-1">
                <a:solidFill>
                  <a:srgbClr val="FFFF00"/>
                </a:solidFill>
                <a:uFill>
                  <a:solidFill>
                    <a:srgbClr val="FFFFFF"/>
                  </a:solidFill>
                </a:uFill>
                <a:latin typeface="Lucida Sans"/>
              </a:rPr>
              <a:t> Sonchuis novae-zelandiae</a:t>
            </a:r>
            <a:endParaRPr lang="en-NZ" sz="1800" b="0" strike="noStrike" spc="-1">
              <a:solidFill>
                <a:srgbClr val="000000"/>
              </a:solidFill>
              <a:uFill>
                <a:solidFill>
                  <a:srgbClr val="FFFFFF"/>
                </a:solidFill>
              </a:uFill>
              <a:latin typeface="Arial"/>
            </a:endParaRPr>
          </a:p>
        </p:txBody>
      </p:sp>
      <p:pic>
        <p:nvPicPr>
          <p:cNvPr id="242" name="Picture 5"/>
          <p:cNvPicPr/>
          <p:nvPr/>
        </p:nvPicPr>
        <p:blipFill>
          <a:blip r:embed="rId5"/>
          <a:stretch/>
        </p:blipFill>
        <p:spPr>
          <a:xfrm>
            <a:off x="6225480" y="267840"/>
            <a:ext cx="3073680" cy="2650680"/>
          </a:xfrm>
          <a:prstGeom prst="rect">
            <a:avLst/>
          </a:prstGeom>
          <a:ln>
            <a:noFill/>
          </a:ln>
        </p:spPr>
      </p:pic>
      <p:pic>
        <p:nvPicPr>
          <p:cNvPr id="243" name="Picture 3"/>
          <p:cNvPicPr/>
          <p:nvPr/>
        </p:nvPicPr>
        <p:blipFill>
          <a:blip r:embed="rId6"/>
          <a:stretch/>
        </p:blipFill>
        <p:spPr>
          <a:xfrm>
            <a:off x="6324120" y="2915280"/>
            <a:ext cx="2974680" cy="2956320"/>
          </a:xfrm>
          <a:prstGeom prst="rect">
            <a:avLst/>
          </a:prstGeom>
          <a:ln>
            <a:noFill/>
          </a:ln>
        </p:spPr>
      </p:pic>
      <p:pic>
        <p:nvPicPr>
          <p:cNvPr id="244" name="Picture 7"/>
          <p:cNvPicPr/>
          <p:nvPr/>
        </p:nvPicPr>
        <p:blipFill>
          <a:blip r:embed="rId7"/>
          <a:stretch/>
        </p:blipFill>
        <p:spPr>
          <a:xfrm>
            <a:off x="9299160" y="267840"/>
            <a:ext cx="2479680" cy="3306240"/>
          </a:xfrm>
          <a:prstGeom prst="rect">
            <a:avLst/>
          </a:prstGeom>
          <a:ln>
            <a:noFill/>
          </a:ln>
        </p:spPr>
      </p:pic>
      <p:pic>
        <p:nvPicPr>
          <p:cNvPr id="245" name="Picture 9"/>
          <p:cNvPicPr/>
          <p:nvPr/>
        </p:nvPicPr>
        <p:blipFill>
          <a:blip r:embed="rId8"/>
          <a:stretch/>
        </p:blipFill>
        <p:spPr>
          <a:xfrm>
            <a:off x="9299160" y="3429000"/>
            <a:ext cx="2479680" cy="2431080"/>
          </a:xfrm>
          <a:prstGeom prst="rect">
            <a:avLst/>
          </a:prstGeom>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246" name="Picture 2"/>
          <p:cNvPicPr/>
          <p:nvPr/>
        </p:nvPicPr>
        <p:blipFill>
          <a:blip r:embed="rId3"/>
          <a:stretch/>
        </p:blipFill>
        <p:spPr>
          <a:xfrm>
            <a:off x="284760" y="102960"/>
            <a:ext cx="3889800" cy="3325680"/>
          </a:xfrm>
          <a:prstGeom prst="rect">
            <a:avLst/>
          </a:prstGeom>
          <a:ln>
            <a:noFill/>
          </a:ln>
        </p:spPr>
      </p:pic>
      <p:pic>
        <p:nvPicPr>
          <p:cNvPr id="247" name="Picture 4"/>
          <p:cNvPicPr/>
          <p:nvPr/>
        </p:nvPicPr>
        <p:blipFill>
          <a:blip r:embed="rId4"/>
          <a:stretch/>
        </p:blipFill>
        <p:spPr>
          <a:xfrm>
            <a:off x="284760" y="3549600"/>
            <a:ext cx="1885320" cy="2287080"/>
          </a:xfrm>
          <a:prstGeom prst="rect">
            <a:avLst/>
          </a:prstGeom>
          <a:ln>
            <a:noFill/>
          </a:ln>
        </p:spPr>
      </p:pic>
      <p:pic>
        <p:nvPicPr>
          <p:cNvPr id="248" name="Picture 8"/>
          <p:cNvPicPr/>
          <p:nvPr/>
        </p:nvPicPr>
        <p:blipFill>
          <a:blip r:embed="rId5"/>
          <a:stretch/>
        </p:blipFill>
        <p:spPr>
          <a:xfrm>
            <a:off x="9097920" y="102960"/>
            <a:ext cx="2503080" cy="3337560"/>
          </a:xfrm>
          <a:prstGeom prst="rect">
            <a:avLst/>
          </a:prstGeom>
          <a:ln>
            <a:noFill/>
          </a:ln>
        </p:spPr>
      </p:pic>
      <p:pic>
        <p:nvPicPr>
          <p:cNvPr id="249" name="Picture 10"/>
          <p:cNvPicPr/>
          <p:nvPr/>
        </p:nvPicPr>
        <p:blipFill>
          <a:blip r:embed="rId6"/>
          <a:stretch/>
        </p:blipFill>
        <p:spPr>
          <a:xfrm>
            <a:off x="4364280" y="102960"/>
            <a:ext cx="4434480" cy="3325680"/>
          </a:xfrm>
          <a:prstGeom prst="rect">
            <a:avLst/>
          </a:prstGeom>
          <a:ln>
            <a:noFill/>
          </a:ln>
        </p:spPr>
      </p:pic>
      <p:sp>
        <p:nvSpPr>
          <p:cNvPr id="250" name="CustomShape 1"/>
          <p:cNvSpPr/>
          <p:nvPr/>
        </p:nvSpPr>
        <p:spPr>
          <a:xfrm>
            <a:off x="1450080" y="5957280"/>
            <a:ext cx="42559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The unloved and overlooked</a:t>
            </a:r>
            <a:endParaRPr lang="en-NZ" sz="1800" b="0" strike="noStrike" spc="-1">
              <a:solidFill>
                <a:srgbClr val="000000"/>
              </a:solidFill>
              <a:uFill>
                <a:solidFill>
                  <a:srgbClr val="FFFFFF"/>
                </a:solidFill>
              </a:uFill>
              <a:latin typeface="Arial"/>
            </a:endParaRPr>
          </a:p>
        </p:txBody>
      </p:sp>
      <p:pic>
        <p:nvPicPr>
          <p:cNvPr id="251" name="Picture 5"/>
          <p:cNvPicPr/>
          <p:nvPr/>
        </p:nvPicPr>
        <p:blipFill>
          <a:blip r:embed="rId7"/>
          <a:stretch/>
        </p:blipFill>
        <p:spPr>
          <a:xfrm>
            <a:off x="2351160" y="3530160"/>
            <a:ext cx="3075480" cy="2306520"/>
          </a:xfrm>
          <a:prstGeom prst="rect">
            <a:avLst/>
          </a:prstGeom>
          <a:ln>
            <a:noFill/>
          </a:ln>
        </p:spPr>
      </p:pic>
      <p:pic>
        <p:nvPicPr>
          <p:cNvPr id="252" name="Picture 6"/>
          <p:cNvPicPr/>
          <p:nvPr/>
        </p:nvPicPr>
        <p:blipFill>
          <a:blip r:embed="rId8"/>
          <a:stretch/>
        </p:blipFill>
        <p:spPr>
          <a:xfrm>
            <a:off x="5607360" y="3549600"/>
            <a:ext cx="3049560" cy="2287080"/>
          </a:xfrm>
          <a:prstGeom prst="rect">
            <a:avLst/>
          </a:prstGeom>
          <a:ln>
            <a:noFill/>
          </a:ln>
        </p:spPr>
      </p:pic>
      <p:pic>
        <p:nvPicPr>
          <p:cNvPr id="253" name="Picture 9"/>
          <p:cNvPicPr/>
          <p:nvPr/>
        </p:nvPicPr>
        <p:blipFill>
          <a:blip r:embed="rId9"/>
          <a:stretch/>
        </p:blipFill>
        <p:spPr>
          <a:xfrm>
            <a:off x="9137880" y="3627720"/>
            <a:ext cx="2792880" cy="2208960"/>
          </a:xfrm>
          <a:prstGeom prst="rect">
            <a:avLst/>
          </a:prstGeom>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254" name="Picture 2"/>
          <p:cNvPicPr/>
          <p:nvPr/>
        </p:nvPicPr>
        <p:blipFill>
          <a:blip r:embed="rId3"/>
          <a:stretch/>
        </p:blipFill>
        <p:spPr>
          <a:xfrm>
            <a:off x="7777080" y="0"/>
            <a:ext cx="4414680" cy="5886360"/>
          </a:xfrm>
          <a:prstGeom prst="rect">
            <a:avLst/>
          </a:prstGeom>
          <a:ln>
            <a:noFill/>
          </a:ln>
        </p:spPr>
      </p:pic>
      <p:pic>
        <p:nvPicPr>
          <p:cNvPr id="255" name="Picture 6"/>
          <p:cNvPicPr/>
          <p:nvPr/>
        </p:nvPicPr>
        <p:blipFill>
          <a:blip r:embed="rId4"/>
          <a:stretch/>
        </p:blipFill>
        <p:spPr>
          <a:xfrm>
            <a:off x="0" y="0"/>
            <a:ext cx="7848360" cy="5886360"/>
          </a:xfrm>
          <a:prstGeom prst="rect">
            <a:avLst/>
          </a:prstGeom>
          <a:ln>
            <a:noFill/>
          </a:ln>
        </p:spPr>
      </p:pic>
      <p:pic>
        <p:nvPicPr>
          <p:cNvPr id="256" name="Picture 4"/>
          <p:cNvPicPr/>
          <p:nvPr/>
        </p:nvPicPr>
        <p:blipFill>
          <a:blip r:embed="rId5"/>
          <a:stretch/>
        </p:blipFill>
        <p:spPr>
          <a:xfrm>
            <a:off x="224280" y="117000"/>
            <a:ext cx="2759040" cy="1894680"/>
          </a:xfrm>
          <a:prstGeom prst="rect">
            <a:avLst/>
          </a:prstGeom>
          <a:ln>
            <a:noFill/>
          </a:ln>
        </p:spPr>
      </p:pic>
      <p:sp>
        <p:nvSpPr>
          <p:cNvPr id="257" name="CustomShape 1"/>
          <p:cNvSpPr/>
          <p:nvPr/>
        </p:nvSpPr>
        <p:spPr>
          <a:xfrm>
            <a:off x="110880" y="5147280"/>
            <a:ext cx="79707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Lucida Sans"/>
              </a:rPr>
              <a:t>Dryland danthonia – Rytidosperma merum, January 2019.</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00"/>
                </a:solidFill>
                <a:uFill>
                  <a:solidFill>
                    <a:srgbClr val="FFFFFF"/>
                  </a:solidFill>
                </a:uFill>
                <a:latin typeface="Lucida Sans"/>
              </a:rPr>
              <a:t>https://inaturalist.nz/observations/19625433</a:t>
            </a:r>
            <a:endParaRPr lang="en-NZ" sz="1800" b="0" strike="noStrike" spc="-1">
              <a:solidFill>
                <a:srgbClr val="000000"/>
              </a:solidFill>
              <a:uFill>
                <a:solidFill>
                  <a:srgbClr val="FFFFFF"/>
                </a:solidFill>
              </a:uFill>
              <a:latin typeface="Arial"/>
            </a:endParaRPr>
          </a:p>
        </p:txBody>
      </p:sp>
      <p:sp>
        <p:nvSpPr>
          <p:cNvPr id="258" name="CustomShape 2"/>
          <p:cNvSpPr/>
          <p:nvPr/>
        </p:nvSpPr>
        <p:spPr>
          <a:xfrm>
            <a:off x="1172880" y="6059160"/>
            <a:ext cx="83217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Roadside plants – easy win, community visibility, may not persist long-term.</a:t>
            </a:r>
            <a:endParaRPr lang="en-NZ" sz="1800" b="0" strike="noStrike" spc="-1">
              <a:solidFill>
                <a:srgbClr val="000000"/>
              </a:solidFill>
              <a:uFill>
                <a:solidFill>
                  <a:srgbClr val="FFFFFF"/>
                </a:solidFill>
              </a:uFill>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259" name="Picture 5"/>
          <p:cNvPicPr/>
          <p:nvPr/>
        </p:nvPicPr>
        <p:blipFill>
          <a:blip r:embed="rId3"/>
          <a:stretch/>
        </p:blipFill>
        <p:spPr>
          <a:xfrm>
            <a:off x="430920" y="2709720"/>
            <a:ext cx="4165200" cy="1214280"/>
          </a:xfrm>
          <a:prstGeom prst="rect">
            <a:avLst/>
          </a:prstGeom>
          <a:ln>
            <a:noFill/>
          </a:ln>
        </p:spPr>
      </p:pic>
      <p:pic>
        <p:nvPicPr>
          <p:cNvPr id="260" name="Picture 7"/>
          <p:cNvPicPr/>
          <p:nvPr/>
        </p:nvPicPr>
        <p:blipFill>
          <a:blip r:embed="rId4"/>
          <a:stretch/>
        </p:blipFill>
        <p:spPr>
          <a:xfrm>
            <a:off x="430920" y="3744000"/>
            <a:ext cx="4165200" cy="1404360"/>
          </a:xfrm>
          <a:prstGeom prst="rect">
            <a:avLst/>
          </a:prstGeom>
          <a:ln>
            <a:noFill/>
          </a:ln>
        </p:spPr>
      </p:pic>
      <p:pic>
        <p:nvPicPr>
          <p:cNvPr id="261" name="Picture 9"/>
          <p:cNvPicPr/>
          <p:nvPr/>
        </p:nvPicPr>
        <p:blipFill>
          <a:blip r:embed="rId5"/>
          <a:stretch/>
        </p:blipFill>
        <p:spPr>
          <a:xfrm>
            <a:off x="430920" y="76320"/>
            <a:ext cx="3544200" cy="2530440"/>
          </a:xfrm>
          <a:prstGeom prst="rect">
            <a:avLst/>
          </a:prstGeom>
          <a:ln>
            <a:noFill/>
          </a:ln>
        </p:spPr>
      </p:pic>
      <p:sp>
        <p:nvSpPr>
          <p:cNvPr id="262" name="CustomShape 1"/>
          <p:cNvSpPr/>
          <p:nvPr/>
        </p:nvSpPr>
        <p:spPr>
          <a:xfrm>
            <a:off x="1219320" y="5976000"/>
            <a:ext cx="38142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Geopreservation and landscape linked to vegetation</a:t>
            </a:r>
            <a:endParaRPr lang="en-NZ" sz="1800" b="0" strike="noStrike" spc="-1">
              <a:solidFill>
                <a:srgbClr val="000000"/>
              </a:solidFill>
              <a:uFill>
                <a:solidFill>
                  <a:srgbClr val="FFFFFF"/>
                </a:solidFill>
              </a:uFill>
              <a:latin typeface="Arial"/>
            </a:endParaRPr>
          </a:p>
        </p:txBody>
      </p:sp>
      <p:pic>
        <p:nvPicPr>
          <p:cNvPr id="263" name="Picture 12"/>
          <p:cNvPicPr/>
          <p:nvPr/>
        </p:nvPicPr>
        <p:blipFill>
          <a:blip r:embed="rId6"/>
          <a:stretch/>
        </p:blipFill>
        <p:spPr>
          <a:xfrm>
            <a:off x="414000" y="5482800"/>
            <a:ext cx="3647880" cy="390240"/>
          </a:xfrm>
          <a:prstGeom prst="rect">
            <a:avLst/>
          </a:prstGeom>
          <a:ln>
            <a:noFill/>
          </a:ln>
        </p:spPr>
      </p:pic>
      <p:pic>
        <p:nvPicPr>
          <p:cNvPr id="264" name="Picture 14"/>
          <p:cNvPicPr/>
          <p:nvPr/>
        </p:nvPicPr>
        <p:blipFill>
          <a:blip r:embed="rId7"/>
          <a:stretch/>
        </p:blipFill>
        <p:spPr>
          <a:xfrm>
            <a:off x="430920" y="5200200"/>
            <a:ext cx="3939480" cy="390240"/>
          </a:xfrm>
          <a:prstGeom prst="rect">
            <a:avLst/>
          </a:prstGeom>
          <a:ln>
            <a:noFill/>
          </a:ln>
        </p:spPr>
      </p:pic>
      <p:pic>
        <p:nvPicPr>
          <p:cNvPr id="265" name="Picture 1"/>
          <p:cNvPicPr/>
          <p:nvPr/>
        </p:nvPicPr>
        <p:blipFill>
          <a:blip r:embed="rId8"/>
          <a:stretch/>
        </p:blipFill>
        <p:spPr>
          <a:xfrm>
            <a:off x="5877720" y="0"/>
            <a:ext cx="5883120" cy="6870960"/>
          </a:xfrm>
          <a:prstGeom prst="rect">
            <a:avLst/>
          </a:prstGeom>
          <a:ln>
            <a:noFill/>
          </a:ln>
        </p:spPr>
      </p:pic>
      <p:pic>
        <p:nvPicPr>
          <p:cNvPr id="266" name="Picture 17"/>
          <p:cNvPicPr/>
          <p:nvPr/>
        </p:nvPicPr>
        <p:blipFill>
          <a:blip r:embed="rId9"/>
          <a:stretch/>
        </p:blipFill>
        <p:spPr>
          <a:xfrm>
            <a:off x="4507200" y="0"/>
            <a:ext cx="7684200" cy="586044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fill="hold" nodeType="clickEffect">
                                  <p:stCondLst>
                                    <p:cond delay="0"/>
                                  </p:stCondLst>
                                  <p:childTnLst>
                                    <p:set>
                                      <p:cBhvr>
                                        <p:cTn id="10" dur="1" fill="hold">
                                          <p:stCondLst>
                                            <p:cond delay="0"/>
                                          </p:stCondLst>
                                        </p:cTn>
                                        <p:tgtEl>
                                          <p:spTgt spid="266"/>
                                        </p:tgtEl>
                                        <p:attrNameLst>
                                          <p:attrName>style.visibility</p:attrName>
                                        </p:attrNameLst>
                                      </p:cBhvr>
                                      <p:to>
                                        <p:strVal val="visible"/>
                                      </p:to>
                                    </p:set>
                                    <p:animEffect transition="in" filter="fade">
                                      <p:cBhvr additive="repl">
                                        <p:cTn id="11" dur="1000"/>
                                        <p:tgtEl>
                                          <p:spTgt spid="266"/>
                                        </p:tgtEl>
                                      </p:cBhvr>
                                    </p:animEffect>
                                    <p:anim calcmode="lin" valueType="num">
                                      <p:cBhvr additive="repl">
                                        <p:cTn id="12" dur="1000" fill="hold"/>
                                        <p:tgtEl>
                                          <p:spTgt spid="266"/>
                                        </p:tgtEl>
                                        <p:attrNameLst>
                                          <p:attrName>ppt_x</p:attrName>
                                        </p:attrNameLst>
                                      </p:cBhvr>
                                      <p:tavLst>
                                        <p:tav tm="0">
                                          <p:val>
                                            <p:strVal val="#ppt_x"/>
                                          </p:val>
                                        </p:tav>
                                        <p:tav tm="100000">
                                          <p:val>
                                            <p:strVal val="#ppt_x"/>
                                          </p:val>
                                        </p:tav>
                                      </p:tavLst>
                                    </p:anim>
                                    <p:anim calcmode="lin" valueType="num">
                                      <p:cBhvr additive="repl">
                                        <p:cTn id="13" dur="1000" fill="hold"/>
                                        <p:tgtEl>
                                          <p:spTgt spid="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267" name="Picture 6"/>
          <p:cNvPicPr/>
          <p:nvPr/>
        </p:nvPicPr>
        <p:blipFill>
          <a:blip r:embed="rId3"/>
          <a:stretch/>
        </p:blipFill>
        <p:spPr>
          <a:xfrm>
            <a:off x="4356720" y="0"/>
            <a:ext cx="7814160" cy="5860440"/>
          </a:xfrm>
          <a:prstGeom prst="rect">
            <a:avLst/>
          </a:prstGeom>
          <a:ln>
            <a:noFill/>
          </a:ln>
        </p:spPr>
      </p:pic>
      <p:pic>
        <p:nvPicPr>
          <p:cNvPr id="268" name="Picture 4"/>
          <p:cNvPicPr/>
          <p:nvPr/>
        </p:nvPicPr>
        <p:blipFill>
          <a:blip r:embed="rId4"/>
          <a:stretch/>
        </p:blipFill>
        <p:spPr>
          <a:xfrm>
            <a:off x="20880" y="3267720"/>
            <a:ext cx="4547880" cy="2593080"/>
          </a:xfrm>
          <a:prstGeom prst="rect">
            <a:avLst/>
          </a:prstGeom>
          <a:ln>
            <a:noFill/>
          </a:ln>
        </p:spPr>
      </p:pic>
      <p:pic>
        <p:nvPicPr>
          <p:cNvPr id="269" name="Picture 2"/>
          <p:cNvPicPr/>
          <p:nvPr/>
        </p:nvPicPr>
        <p:blipFill>
          <a:blip r:embed="rId5"/>
          <a:stretch/>
        </p:blipFill>
        <p:spPr>
          <a:xfrm>
            <a:off x="0" y="0"/>
            <a:ext cx="4920120" cy="326736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additive="repl">
                                        <p:cTn id="7" dur="1000"/>
                                        <p:tgtEl>
                                          <p:spTgt spid="268"/>
                                        </p:tgtEl>
                                      </p:cBhvr>
                                    </p:animEffect>
                                    <p:anim calcmode="lin" valueType="num">
                                      <p:cBhvr additive="repl">
                                        <p:cTn id="8" dur="1000" fill="hold"/>
                                        <p:tgtEl>
                                          <p:spTgt spid="268"/>
                                        </p:tgtEl>
                                        <p:attrNameLst>
                                          <p:attrName>ppt_x</p:attrName>
                                        </p:attrNameLst>
                                      </p:cBhvr>
                                      <p:tavLst>
                                        <p:tav tm="0">
                                          <p:val>
                                            <p:strVal val="#ppt_x"/>
                                          </p:val>
                                        </p:tav>
                                        <p:tav tm="100000">
                                          <p:val>
                                            <p:strVal val="#ppt_x"/>
                                          </p:val>
                                        </p:tav>
                                      </p:tavLst>
                                    </p:anim>
                                    <p:anim calcmode="lin" valueType="num">
                                      <p:cBhvr additive="repl">
                                        <p:cTn id="9" dur="1000" fill="hold"/>
                                        <p:tgtEl>
                                          <p:spTgt spid="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sp>
        <p:nvSpPr>
          <p:cNvPr id="270" name="CustomShape 1"/>
          <p:cNvSpPr/>
          <p:nvPr/>
        </p:nvSpPr>
        <p:spPr>
          <a:xfrm>
            <a:off x="245520" y="217080"/>
            <a:ext cx="8350200" cy="298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2800" b="0" strike="noStrike" spc="-1">
                <a:solidFill>
                  <a:srgbClr val="FFFF00"/>
                </a:solidFill>
                <a:uFill>
                  <a:solidFill>
                    <a:srgbClr val="FFFFFF"/>
                  </a:solidFill>
                </a:uFill>
                <a:latin typeface="Calibri"/>
              </a:rPr>
              <a:t>E*xtinction of experience</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00"/>
                </a:solidFill>
                <a:uFill>
                  <a:solidFill>
                    <a:srgbClr val="FFFFFF"/>
                  </a:solidFill>
                </a:uFill>
                <a:latin typeface="Calibri"/>
              </a:rPr>
              <a:t>what happens when people don't know what their local plants and fauna look like?</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FF"/>
                </a:solidFill>
                <a:uFill>
                  <a:solidFill>
                    <a:srgbClr val="FFFFFF"/>
                  </a:solidFill>
                </a:uFill>
                <a:latin typeface="Calibri"/>
              </a:rPr>
              <a:t>1. Arowhenua runaka - loss of plants, loss of stories. 
2. Kanuka almost lost from the Ashburton Plains. 
3. Tidiness kills biodiversity, especially on farms. 
5. Where do the children go to learn about nature?</a:t>
            </a:r>
            <a:endParaRPr lang="en-NZ" sz="1800" b="0" strike="noStrike" spc="-1">
              <a:solidFill>
                <a:srgbClr val="000000"/>
              </a:solidFill>
              <a:uFill>
                <a:solidFill>
                  <a:srgbClr val="FFFFFF"/>
                </a:solidFill>
              </a:uFill>
              <a:latin typeface="Arial"/>
            </a:endParaRPr>
          </a:p>
        </p:txBody>
      </p:sp>
      <p:pic>
        <p:nvPicPr>
          <p:cNvPr id="271" name="Picture 3"/>
          <p:cNvPicPr/>
          <p:nvPr/>
        </p:nvPicPr>
        <p:blipFill>
          <a:blip r:embed="rId3"/>
          <a:stretch/>
        </p:blipFill>
        <p:spPr>
          <a:xfrm>
            <a:off x="9011520" y="138240"/>
            <a:ext cx="2934720" cy="2200680"/>
          </a:xfrm>
          <a:prstGeom prst="rect">
            <a:avLst/>
          </a:prstGeom>
          <a:ln>
            <a:noFill/>
          </a:ln>
        </p:spPr>
      </p:pic>
      <p:pic>
        <p:nvPicPr>
          <p:cNvPr id="272" name="Picture 5"/>
          <p:cNvPicPr/>
          <p:nvPr/>
        </p:nvPicPr>
        <p:blipFill>
          <a:blip r:embed="rId4"/>
          <a:stretch/>
        </p:blipFill>
        <p:spPr>
          <a:xfrm>
            <a:off x="9446040" y="2460960"/>
            <a:ext cx="2499840" cy="3333240"/>
          </a:xfrm>
          <a:prstGeom prst="rect">
            <a:avLst/>
          </a:prstGeom>
          <a:ln>
            <a:noFill/>
          </a:ln>
        </p:spPr>
      </p:pic>
      <p:pic>
        <p:nvPicPr>
          <p:cNvPr id="273" name="Picture 4"/>
          <p:cNvPicPr/>
          <p:nvPr/>
        </p:nvPicPr>
        <p:blipFill>
          <a:blip r:embed="rId5"/>
          <a:stretch/>
        </p:blipFill>
        <p:spPr>
          <a:xfrm>
            <a:off x="5109480" y="2660040"/>
            <a:ext cx="4178880" cy="3134160"/>
          </a:xfrm>
          <a:prstGeom prst="rect">
            <a:avLst/>
          </a:prstGeom>
          <a:ln>
            <a:noFill/>
          </a:ln>
        </p:spPr>
      </p:pic>
      <p:pic>
        <p:nvPicPr>
          <p:cNvPr id="274" name="Picture 8"/>
          <p:cNvPicPr/>
          <p:nvPr/>
        </p:nvPicPr>
        <p:blipFill>
          <a:blip r:embed="rId6"/>
          <a:stretch/>
        </p:blipFill>
        <p:spPr>
          <a:xfrm>
            <a:off x="364680" y="3295080"/>
            <a:ext cx="3204720" cy="2403360"/>
          </a:xfrm>
          <a:prstGeom prst="rect">
            <a:avLst/>
          </a:prstGeom>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275" name="Picture 3"/>
          <p:cNvPicPr/>
          <p:nvPr/>
        </p:nvPicPr>
        <p:blipFill>
          <a:blip r:embed="rId3"/>
          <a:stretch/>
        </p:blipFill>
        <p:spPr>
          <a:xfrm>
            <a:off x="-6120" y="0"/>
            <a:ext cx="7832160" cy="5874120"/>
          </a:xfrm>
          <a:prstGeom prst="rect">
            <a:avLst/>
          </a:prstGeom>
          <a:ln>
            <a:noFill/>
          </a:ln>
        </p:spPr>
      </p:pic>
      <p:sp>
        <p:nvSpPr>
          <p:cNvPr id="276" name="CustomShape 1"/>
          <p:cNvSpPr/>
          <p:nvPr/>
        </p:nvSpPr>
        <p:spPr>
          <a:xfrm>
            <a:off x="1154520" y="5994360"/>
            <a:ext cx="91713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Gardeners need the Birds ‘n Berries talk. Homesteads near natural arra have extra responsibility. </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00"/>
                </a:solidFill>
                <a:uFill>
                  <a:solidFill>
                    <a:srgbClr val="FFFFFF"/>
                  </a:solidFill>
                </a:uFill>
                <a:latin typeface="Lucida Sans"/>
              </a:rPr>
              <a:t>80 % of weeds originated as garden plant; on average 40 years to naturalise.</a:t>
            </a:r>
            <a:endParaRPr lang="en-NZ" sz="1800" b="0" strike="noStrike" spc="-1">
              <a:solidFill>
                <a:srgbClr val="000000"/>
              </a:solidFill>
              <a:uFill>
                <a:solidFill>
                  <a:srgbClr val="FFFFFF"/>
                </a:solidFill>
              </a:uFill>
              <a:latin typeface="Arial"/>
            </a:endParaRPr>
          </a:p>
        </p:txBody>
      </p:sp>
      <p:pic>
        <p:nvPicPr>
          <p:cNvPr id="277" name="Picture 6"/>
          <p:cNvPicPr/>
          <p:nvPr/>
        </p:nvPicPr>
        <p:blipFill>
          <a:blip r:embed="rId4"/>
          <a:stretch/>
        </p:blipFill>
        <p:spPr>
          <a:xfrm>
            <a:off x="7844760" y="0"/>
            <a:ext cx="4347000" cy="3260160"/>
          </a:xfrm>
          <a:prstGeom prst="rect">
            <a:avLst/>
          </a:prstGeom>
          <a:ln>
            <a:noFill/>
          </a:ln>
        </p:spPr>
      </p:pic>
      <p:pic>
        <p:nvPicPr>
          <p:cNvPr id="278" name="Picture 8"/>
          <p:cNvPicPr/>
          <p:nvPr/>
        </p:nvPicPr>
        <p:blipFill>
          <a:blip r:embed="rId5"/>
          <a:stretch/>
        </p:blipFill>
        <p:spPr>
          <a:xfrm>
            <a:off x="7832520" y="2973960"/>
            <a:ext cx="4345920" cy="2899800"/>
          </a:xfrm>
          <a:prstGeom prst="rect">
            <a:avLst/>
          </a:prstGeom>
          <a:ln>
            <a:noFill/>
          </a:ln>
        </p:spPr>
      </p:pic>
      <p:sp>
        <p:nvSpPr>
          <p:cNvPr id="279" name="CustomShape 2"/>
          <p:cNvSpPr/>
          <p:nvPr/>
        </p:nvSpPr>
        <p:spPr>
          <a:xfrm>
            <a:off x="3615480" y="2069280"/>
            <a:ext cx="4655520" cy="1554840"/>
          </a:xfrm>
          <a:prstGeom prst="rect">
            <a:avLst/>
          </a:prstGeom>
          <a:noFill/>
          <a:ln>
            <a:noFill/>
          </a:ln>
        </p:spPr>
        <p:style>
          <a:lnRef idx="0">
            <a:scrgbClr r="0" g="0" b="0"/>
          </a:lnRef>
          <a:fillRef idx="0">
            <a:scrgbClr r="0" g="0" b="0"/>
          </a:fillRef>
          <a:effectRef idx="0">
            <a:scrgbClr r="0" g="0" b="0"/>
          </a:effectRef>
          <a:fontRef idx="minor"/>
        </p:style>
        <p:txBody>
          <a:bodyPr wrap="none"/>
          <a:lstStyle/>
          <a:p>
            <a:pPr algn="ctr">
              <a:lnSpc>
                <a:spcPct val="100000"/>
              </a:lnSpc>
            </a:pPr>
            <a:r>
              <a:rPr lang="en-NZ" sz="9600" b="1" strike="noStrike" spc="-1">
                <a:solidFill>
                  <a:srgbClr val="FF0000"/>
                </a:solidFill>
                <a:uFill>
                  <a:solidFill>
                    <a:srgbClr val="FFFFFF"/>
                  </a:solidFill>
                </a:uFill>
                <a:latin typeface="Lucida Sans"/>
              </a:rPr>
              <a:t>WEEDS</a:t>
            </a:r>
            <a:endParaRPr lang="en-NZ" sz="1800" b="0" strike="noStrike" spc="-1">
              <a:solidFill>
                <a:srgbClr val="000000"/>
              </a:solidFill>
              <a:uFill>
                <a:solidFill>
                  <a:srgbClr val="FFFFFF"/>
                </a:solidFill>
              </a:uFill>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280" name="Picture 4"/>
          <p:cNvPicPr/>
          <p:nvPr/>
        </p:nvPicPr>
        <p:blipFill>
          <a:blip r:embed="rId2"/>
          <a:stretch/>
        </p:blipFill>
        <p:spPr>
          <a:xfrm>
            <a:off x="480240" y="526320"/>
            <a:ext cx="6513480" cy="4885560"/>
          </a:xfrm>
          <a:prstGeom prst="rect">
            <a:avLst/>
          </a:prstGeom>
          <a:ln>
            <a:noFill/>
          </a:ln>
        </p:spPr>
      </p:pic>
      <p:sp>
        <p:nvSpPr>
          <p:cNvPr id="281" name="CustomShape 1"/>
          <p:cNvSpPr/>
          <p:nvPr/>
        </p:nvSpPr>
        <p:spPr>
          <a:xfrm>
            <a:off x="7359120" y="369360"/>
            <a:ext cx="4389120" cy="4387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4800" b="0" strike="noStrike" spc="-1">
                <a:solidFill>
                  <a:srgbClr val="FFFF00"/>
                </a:solidFill>
                <a:uFill>
                  <a:solidFill>
                    <a:srgbClr val="FFFFFF"/>
                  </a:solidFill>
                </a:uFill>
                <a:latin typeface="Lucida Sans"/>
              </a:rPr>
              <a:t>Thank you</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00"/>
                </a:solidFill>
                <a:uFill>
                  <a:solidFill>
                    <a:srgbClr val="FFFFFF"/>
                  </a:solidFill>
                </a:uFill>
                <a:latin typeface="Lucida Sans"/>
              </a:rPr>
              <a:t>To Hurunui farmers who have welcomed the Botanical Society to explore their special places and plants. </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00"/>
                </a:solidFill>
                <a:uFill>
                  <a:solidFill>
                    <a:srgbClr val="FFFFFF"/>
                  </a:solidFill>
                </a:uFill>
                <a:latin typeface="Lucida Sans"/>
              </a:rPr>
              <a:t>To my Botanical Society friends for  slow walks and insights.</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00"/>
                </a:solidFill>
                <a:uFill>
                  <a:solidFill>
                    <a:srgbClr val="FFFFFF"/>
                  </a:solidFill>
                </a:uFill>
                <a:latin typeface="Lucida Sans"/>
              </a:rPr>
              <a:t>To Miles Giller for his wisdom and deep knowledge of the flora of the Hurunui.</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00"/>
                </a:solidFill>
                <a:uFill>
                  <a:solidFill>
                    <a:srgbClr val="FFFFFF"/>
                  </a:solidFill>
                </a:uFill>
                <a:latin typeface="Lucida Sans"/>
              </a:rPr>
              <a:t>To Melissa Hutchinson and Miles Giller for supplementary photos.</a:t>
            </a:r>
            <a:endParaRPr lang="en-NZ" sz="1800" b="0" strike="noStrike" spc="-1">
              <a:solidFill>
                <a:srgbClr val="000000"/>
              </a:solidFill>
              <a:uFill>
                <a:solidFill>
                  <a:srgbClr val="FFFFFF"/>
                </a:solidFill>
              </a:uFill>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85623"/>
        </a:solidFill>
        <a:effectLst/>
      </p:bgPr>
    </p:bg>
    <p:spTree>
      <p:nvGrpSpPr>
        <p:cNvPr id="1" name=""/>
        <p:cNvGrpSpPr/>
        <p:nvPr/>
      </p:nvGrpSpPr>
      <p:grpSpPr>
        <a:xfrm>
          <a:off x="0" y="0"/>
          <a:ext cx="0" cy="0"/>
          <a:chOff x="0" y="0"/>
          <a:chExt cx="0" cy="0"/>
        </a:xfrm>
      </p:grpSpPr>
      <p:pic>
        <p:nvPicPr>
          <p:cNvPr id="112" name="Picture 2"/>
          <p:cNvPicPr/>
          <p:nvPr/>
        </p:nvPicPr>
        <p:blipFill>
          <a:blip r:embed="rId3"/>
          <a:stretch/>
        </p:blipFill>
        <p:spPr>
          <a:xfrm>
            <a:off x="0" y="0"/>
            <a:ext cx="7812000" cy="5859000"/>
          </a:xfrm>
          <a:prstGeom prst="rect">
            <a:avLst/>
          </a:prstGeom>
          <a:ln>
            <a:noFill/>
          </a:ln>
        </p:spPr>
      </p:pic>
      <p:pic>
        <p:nvPicPr>
          <p:cNvPr id="113" name="Picture 3"/>
          <p:cNvPicPr/>
          <p:nvPr/>
        </p:nvPicPr>
        <p:blipFill>
          <a:blip r:embed="rId4"/>
          <a:stretch/>
        </p:blipFill>
        <p:spPr>
          <a:xfrm>
            <a:off x="7909560" y="0"/>
            <a:ext cx="4282200" cy="5859000"/>
          </a:xfrm>
          <a:prstGeom prst="rect">
            <a:avLst/>
          </a:prstGeom>
          <a:ln>
            <a:noFill/>
          </a:ln>
        </p:spPr>
      </p:pic>
      <p:sp>
        <p:nvSpPr>
          <p:cNvPr id="114" name="CustomShape 1"/>
          <p:cNvSpPr/>
          <p:nvPr/>
        </p:nvSpPr>
        <p:spPr>
          <a:xfrm>
            <a:off x="1402560" y="6072480"/>
            <a:ext cx="469296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Bracken-grey scrub-kanuka succession</a:t>
            </a:r>
            <a:endParaRPr lang="en-NZ" sz="1800" b="0" strike="noStrike" spc="-1">
              <a:solidFill>
                <a:srgbClr val="000000"/>
              </a:solidFill>
              <a:uFill>
                <a:solidFill>
                  <a:srgbClr val="FFFFFF"/>
                </a:solidFill>
              </a:uFill>
              <a:latin typeface="Arial"/>
            </a:endParaRPr>
          </a:p>
          <a:p>
            <a:pPr>
              <a:lnSpc>
                <a:spcPct val="100000"/>
              </a:lnSpc>
            </a:pPr>
            <a:r>
              <a:rPr lang="en-NZ" sz="1800" b="0" strike="noStrike" spc="-1">
                <a:solidFill>
                  <a:srgbClr val="FFFF00"/>
                </a:solidFill>
                <a:uFill>
                  <a:solidFill>
                    <a:srgbClr val="FFFFFF"/>
                  </a:solidFill>
                </a:uFill>
                <a:latin typeface="Calibri"/>
              </a:rPr>
              <a:t>back to mountain beech forest</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2"/>
          <p:cNvPicPr/>
          <p:nvPr/>
        </p:nvPicPr>
        <p:blipFill>
          <a:blip r:embed="rId3"/>
          <a:stretch/>
        </p:blipFill>
        <p:spPr>
          <a:xfrm>
            <a:off x="0" y="0"/>
            <a:ext cx="4412160" cy="5883120"/>
          </a:xfrm>
          <a:prstGeom prst="rect">
            <a:avLst/>
          </a:prstGeom>
          <a:ln>
            <a:noFill/>
          </a:ln>
        </p:spPr>
      </p:pic>
      <p:pic>
        <p:nvPicPr>
          <p:cNvPr id="116" name="Picture 6"/>
          <p:cNvPicPr/>
          <p:nvPr/>
        </p:nvPicPr>
        <p:blipFill>
          <a:blip r:embed="rId4"/>
          <a:stretch/>
        </p:blipFill>
        <p:spPr>
          <a:xfrm>
            <a:off x="4347360" y="0"/>
            <a:ext cx="7844400" cy="5883120"/>
          </a:xfrm>
          <a:prstGeom prst="rect">
            <a:avLst/>
          </a:prstGeom>
          <a:ln>
            <a:noFill/>
          </a:ln>
        </p:spPr>
      </p:pic>
      <p:pic>
        <p:nvPicPr>
          <p:cNvPr id="117" name="Picture 8"/>
          <p:cNvPicPr/>
          <p:nvPr/>
        </p:nvPicPr>
        <p:blipFill>
          <a:blip r:embed="rId5"/>
          <a:stretch/>
        </p:blipFill>
        <p:spPr>
          <a:xfrm>
            <a:off x="2206440" y="1117800"/>
            <a:ext cx="4626000" cy="4150800"/>
          </a:xfrm>
          <a:prstGeom prst="rect">
            <a:avLst/>
          </a:prstGeom>
          <a:ln w="28440">
            <a:solidFill>
              <a:schemeClr val="tx1"/>
            </a:solidFill>
            <a:round/>
          </a:ln>
        </p:spPr>
      </p:pic>
      <p:pic>
        <p:nvPicPr>
          <p:cNvPr id="118" name="Picture 4"/>
          <p:cNvPicPr/>
          <p:nvPr/>
        </p:nvPicPr>
        <p:blipFill>
          <a:blip r:embed="rId6"/>
          <a:stretch/>
        </p:blipFill>
        <p:spPr>
          <a:xfrm>
            <a:off x="8483040" y="1197720"/>
            <a:ext cx="2865240" cy="4150800"/>
          </a:xfrm>
          <a:prstGeom prst="rect">
            <a:avLst/>
          </a:prstGeom>
          <a:ln w="28440">
            <a:solidFill>
              <a:srgbClr val="000000"/>
            </a:solidFill>
            <a:miter/>
          </a:ln>
          <a:effectLst>
            <a:outerShdw blurRad="254000" dist="190500" dir="2700000" sy="90000" algn="bl" rotWithShape="0">
              <a:srgbClr val="000000">
                <a:alpha val="40000"/>
              </a:srgbClr>
            </a:outerShdw>
          </a:effectLst>
        </p:spPr>
      </p:pic>
      <p:sp>
        <p:nvSpPr>
          <p:cNvPr id="119" name="CustomShape 1"/>
          <p:cNvSpPr/>
          <p:nvPr/>
        </p:nvSpPr>
        <p:spPr>
          <a:xfrm>
            <a:off x="1192680" y="5964480"/>
            <a:ext cx="66211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Mountain beech forest with matai, totara, kahikatea, rimu and groves of a rare mikimiki shrub. </a:t>
            </a:r>
            <a:endParaRPr lang="en-NZ"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2"/>
          <p:cNvPicPr/>
          <p:nvPr/>
        </p:nvPicPr>
        <p:blipFill>
          <a:blip r:embed="rId3"/>
          <a:stretch/>
        </p:blipFill>
        <p:spPr>
          <a:xfrm>
            <a:off x="0" y="0"/>
            <a:ext cx="7800120" cy="5850000"/>
          </a:xfrm>
          <a:prstGeom prst="rect">
            <a:avLst/>
          </a:prstGeom>
          <a:ln>
            <a:noFill/>
          </a:ln>
        </p:spPr>
      </p:pic>
      <p:pic>
        <p:nvPicPr>
          <p:cNvPr id="121" name="Picture 4"/>
          <p:cNvPicPr/>
          <p:nvPr/>
        </p:nvPicPr>
        <p:blipFill>
          <a:blip r:embed="rId4"/>
          <a:stretch/>
        </p:blipFill>
        <p:spPr>
          <a:xfrm>
            <a:off x="299520" y="104760"/>
            <a:ext cx="3942000" cy="5358240"/>
          </a:xfrm>
          <a:prstGeom prst="rect">
            <a:avLst/>
          </a:prstGeom>
          <a:ln w="28440">
            <a:solidFill>
              <a:schemeClr val="tx1"/>
            </a:solidFill>
            <a:round/>
          </a:ln>
        </p:spPr>
      </p:pic>
      <p:pic>
        <p:nvPicPr>
          <p:cNvPr id="122" name="Picture 6"/>
          <p:cNvPicPr/>
          <p:nvPr/>
        </p:nvPicPr>
        <p:blipFill>
          <a:blip r:embed="rId5"/>
          <a:stretch/>
        </p:blipFill>
        <p:spPr>
          <a:xfrm>
            <a:off x="3834360" y="2685960"/>
            <a:ext cx="2791080" cy="2892240"/>
          </a:xfrm>
          <a:prstGeom prst="rect">
            <a:avLst/>
          </a:prstGeom>
          <a:ln w="28440">
            <a:solidFill>
              <a:schemeClr val="tx1"/>
            </a:solidFill>
            <a:round/>
          </a:ln>
        </p:spPr>
      </p:pic>
      <p:pic>
        <p:nvPicPr>
          <p:cNvPr id="123" name="Picture 8"/>
          <p:cNvPicPr/>
          <p:nvPr/>
        </p:nvPicPr>
        <p:blipFill>
          <a:blip r:embed="rId6"/>
          <a:stretch/>
        </p:blipFill>
        <p:spPr>
          <a:xfrm>
            <a:off x="7781040" y="0"/>
            <a:ext cx="4410720" cy="5843520"/>
          </a:xfrm>
          <a:prstGeom prst="rect">
            <a:avLst/>
          </a:prstGeom>
          <a:ln>
            <a:noFill/>
          </a:ln>
        </p:spPr>
      </p:pic>
      <p:sp>
        <p:nvSpPr>
          <p:cNvPr id="124" name="CustomShape 1"/>
          <p:cNvSpPr/>
          <p:nvPr/>
        </p:nvSpPr>
        <p:spPr>
          <a:xfrm>
            <a:off x="1344240" y="6081120"/>
            <a:ext cx="602388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Red and mountain beech with matai, totara, kahikatea and two rare mikimiki shrubs. </a:t>
            </a:r>
            <a:endParaRPr lang="en-NZ" sz="1800" b="0" strike="noStrike" spc="-1">
              <a:solidFill>
                <a:srgbClr val="000000"/>
              </a:solidFill>
              <a:uFill>
                <a:solidFill>
                  <a:srgbClr val="FFFFFF"/>
                </a:solidFill>
              </a:uFill>
              <a:latin typeface="Arial"/>
            </a:endParaRPr>
          </a:p>
        </p:txBody>
      </p:sp>
      <p:pic>
        <p:nvPicPr>
          <p:cNvPr id="125" name="Picture 5"/>
          <p:cNvPicPr/>
          <p:nvPr/>
        </p:nvPicPr>
        <p:blipFill>
          <a:blip r:embed="rId7"/>
          <a:stretch/>
        </p:blipFill>
        <p:spPr>
          <a:xfrm>
            <a:off x="6821640" y="775080"/>
            <a:ext cx="5294880" cy="3822120"/>
          </a:xfrm>
          <a:prstGeom prst="rect">
            <a:avLst/>
          </a:prstGeom>
          <a:ln w="28440">
            <a:solidFill>
              <a:schemeClr val="tx1"/>
            </a:solidFill>
            <a:round/>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5"/>
                                        </p:tgtEl>
                                        <p:attrNameLst>
                                          <p:attrName>style.visibility</p:attrName>
                                        </p:attrNameLst>
                                      </p:cBhvr>
                                      <p:to>
                                        <p:strVal val="visible"/>
                                      </p:to>
                                    </p:set>
                                    <p:anim calcmode="lin" valueType="num">
                                      <p:cBhvr additive="repl">
                                        <p:cTn id="15" dur="500" fill="hold"/>
                                        <p:tgtEl>
                                          <p:spTgt spid="125"/>
                                        </p:tgtEl>
                                        <p:attrNameLst>
                                          <p:attrName>ppt_x</p:attrName>
                                        </p:attrNameLst>
                                      </p:cBhvr>
                                      <p:tavLst>
                                        <p:tav tm="0">
                                          <p:val>
                                            <p:strVal val="#ppt_x"/>
                                          </p:val>
                                        </p:tav>
                                        <p:tav tm="100000">
                                          <p:val>
                                            <p:strVal val="#ppt_x"/>
                                          </p:val>
                                        </p:tav>
                                      </p:tavLst>
                                    </p:anim>
                                    <p:anim calcmode="lin" valueType="num">
                                      <p:cBhvr additive="repl">
                                        <p:cTn id="16"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6"/>
          <p:cNvPicPr/>
          <p:nvPr/>
        </p:nvPicPr>
        <p:blipFill>
          <a:blip r:embed="rId3"/>
          <a:stretch/>
        </p:blipFill>
        <p:spPr>
          <a:xfrm>
            <a:off x="7525440" y="0"/>
            <a:ext cx="4666320" cy="5885640"/>
          </a:xfrm>
          <a:prstGeom prst="rect">
            <a:avLst/>
          </a:prstGeom>
          <a:ln>
            <a:noFill/>
          </a:ln>
        </p:spPr>
      </p:pic>
      <p:pic>
        <p:nvPicPr>
          <p:cNvPr id="127" name="Picture 4"/>
          <p:cNvPicPr/>
          <p:nvPr/>
        </p:nvPicPr>
        <p:blipFill>
          <a:blip r:embed="rId4"/>
          <a:stretch/>
        </p:blipFill>
        <p:spPr>
          <a:xfrm>
            <a:off x="0" y="-35640"/>
            <a:ext cx="7894800" cy="5920920"/>
          </a:xfrm>
          <a:prstGeom prst="rect">
            <a:avLst/>
          </a:prstGeom>
          <a:ln>
            <a:noFill/>
          </a:ln>
        </p:spPr>
      </p:pic>
      <p:pic>
        <p:nvPicPr>
          <p:cNvPr id="128" name="Picture 8"/>
          <p:cNvPicPr/>
          <p:nvPr/>
        </p:nvPicPr>
        <p:blipFill>
          <a:blip r:embed="rId5"/>
          <a:stretch/>
        </p:blipFill>
        <p:spPr>
          <a:xfrm>
            <a:off x="541440" y="3104280"/>
            <a:ext cx="3207600" cy="2405520"/>
          </a:xfrm>
          <a:prstGeom prst="rect">
            <a:avLst/>
          </a:prstGeom>
          <a:ln w="28440">
            <a:solidFill>
              <a:schemeClr val="tx1"/>
            </a:solidFill>
            <a:round/>
          </a:ln>
        </p:spPr>
      </p:pic>
      <p:pic>
        <p:nvPicPr>
          <p:cNvPr id="129" name="Picture 10"/>
          <p:cNvPicPr/>
          <p:nvPr/>
        </p:nvPicPr>
        <p:blipFill>
          <a:blip r:embed="rId6"/>
          <a:stretch/>
        </p:blipFill>
        <p:spPr>
          <a:xfrm>
            <a:off x="623160" y="506160"/>
            <a:ext cx="3125880" cy="2257560"/>
          </a:xfrm>
          <a:prstGeom prst="rect">
            <a:avLst/>
          </a:prstGeom>
          <a:ln w="28440">
            <a:solidFill>
              <a:schemeClr val="tx1"/>
            </a:solidFill>
            <a:round/>
          </a:ln>
        </p:spPr>
      </p:pic>
      <p:sp>
        <p:nvSpPr>
          <p:cNvPr id="130" name="CustomShape 1"/>
          <p:cNvSpPr/>
          <p:nvPr/>
        </p:nvSpPr>
        <p:spPr>
          <a:xfrm>
            <a:off x="1322640" y="6107760"/>
            <a:ext cx="55749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Fierce lancewood-kanuka-kowhai and dryland shrubland </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2"/>
          <p:cNvPicPr/>
          <p:nvPr/>
        </p:nvPicPr>
        <p:blipFill>
          <a:blip r:embed="rId3"/>
          <a:stretch/>
        </p:blipFill>
        <p:spPr>
          <a:xfrm>
            <a:off x="0" y="0"/>
            <a:ext cx="4400640" cy="5867640"/>
          </a:xfrm>
          <a:prstGeom prst="rect">
            <a:avLst/>
          </a:prstGeom>
          <a:ln>
            <a:noFill/>
          </a:ln>
        </p:spPr>
      </p:pic>
      <p:pic>
        <p:nvPicPr>
          <p:cNvPr id="132" name="Picture 6"/>
          <p:cNvPicPr/>
          <p:nvPr/>
        </p:nvPicPr>
        <p:blipFill>
          <a:blip r:embed="rId4"/>
          <a:stretch/>
        </p:blipFill>
        <p:spPr>
          <a:xfrm>
            <a:off x="4401000" y="0"/>
            <a:ext cx="4400640" cy="5867640"/>
          </a:xfrm>
          <a:prstGeom prst="rect">
            <a:avLst/>
          </a:prstGeom>
          <a:ln>
            <a:noFill/>
          </a:ln>
        </p:spPr>
      </p:pic>
      <p:pic>
        <p:nvPicPr>
          <p:cNvPr id="133" name="Picture 10"/>
          <p:cNvPicPr/>
          <p:nvPr/>
        </p:nvPicPr>
        <p:blipFill>
          <a:blip r:embed="rId5"/>
          <a:stretch/>
        </p:blipFill>
        <p:spPr>
          <a:xfrm>
            <a:off x="7790760" y="0"/>
            <a:ext cx="4400640" cy="5867640"/>
          </a:xfrm>
          <a:prstGeom prst="rect">
            <a:avLst/>
          </a:prstGeom>
          <a:ln>
            <a:noFill/>
          </a:ln>
        </p:spPr>
      </p:pic>
      <p:pic>
        <p:nvPicPr>
          <p:cNvPr id="134" name="Picture 4"/>
          <p:cNvPicPr/>
          <p:nvPr/>
        </p:nvPicPr>
        <p:blipFill>
          <a:blip r:embed="rId6"/>
          <a:stretch/>
        </p:blipFill>
        <p:spPr>
          <a:xfrm>
            <a:off x="7790760" y="2510280"/>
            <a:ext cx="4114440" cy="3085920"/>
          </a:xfrm>
          <a:prstGeom prst="rect">
            <a:avLst/>
          </a:prstGeom>
          <a:ln w="38160">
            <a:solidFill>
              <a:srgbClr val="000000"/>
            </a:solidFill>
            <a:miter/>
          </a:ln>
          <a:effectLst>
            <a:outerShdw blurRad="254000" dist="190500" dir="2700000" sy="90000" algn="bl" rotWithShape="0">
              <a:srgbClr val="000000">
                <a:alpha val="40000"/>
              </a:srgbClr>
            </a:outerShdw>
          </a:effectLst>
        </p:spPr>
      </p:pic>
      <p:pic>
        <p:nvPicPr>
          <p:cNvPr id="135" name="Picture 8"/>
          <p:cNvPicPr/>
          <p:nvPr/>
        </p:nvPicPr>
        <p:blipFill>
          <a:blip r:embed="rId7"/>
          <a:stretch/>
        </p:blipFill>
        <p:spPr>
          <a:xfrm>
            <a:off x="903600" y="427680"/>
            <a:ext cx="4068720" cy="3895920"/>
          </a:xfrm>
          <a:prstGeom prst="rect">
            <a:avLst/>
          </a:prstGeom>
          <a:ln w="38160">
            <a:solidFill>
              <a:schemeClr val="tx1"/>
            </a:solidFill>
            <a:round/>
          </a:ln>
        </p:spPr>
      </p:pic>
      <p:sp>
        <p:nvSpPr>
          <p:cNvPr id="136" name="CustomShape 1"/>
          <p:cNvSpPr/>
          <p:nvPr/>
        </p:nvSpPr>
        <p:spPr>
          <a:xfrm>
            <a:off x="1314000" y="6178680"/>
            <a:ext cx="470484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Climate and soils can grow podocarp forest</a:t>
            </a:r>
            <a:endParaRPr lang="en-NZ" sz="1800" b="0" strike="noStrike" spc="-1">
              <a:solidFill>
                <a:srgbClr val="000000"/>
              </a:solidFill>
              <a:uFill>
                <a:solidFill>
                  <a:srgbClr val="FFFFFF"/>
                </a:solidFill>
              </a:uFill>
              <a:latin typeface="Arial"/>
            </a:endParaRPr>
          </a:p>
          <a:p>
            <a:pPr>
              <a:lnSpc>
                <a:spcPct val="100000"/>
              </a:lnSpc>
            </a:pPr>
            <a:endParaRPr lang="en-NZ"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repl">
                                        <p:cTn id="7" dur="500" fill="hold"/>
                                        <p:tgtEl>
                                          <p:spTgt spid="135"/>
                                        </p:tgtEl>
                                        <p:attrNameLst>
                                          <p:attrName>ppt_x</p:attrName>
                                        </p:attrNameLst>
                                      </p:cBhvr>
                                      <p:tavLst>
                                        <p:tav tm="0">
                                          <p:val>
                                            <p:strVal val="#ppt_x"/>
                                          </p:val>
                                        </p:tav>
                                        <p:tav tm="100000">
                                          <p:val>
                                            <p:strVal val="#ppt_x"/>
                                          </p:val>
                                        </p:tav>
                                      </p:tavLst>
                                    </p:anim>
                                    <p:anim calcmode="lin" valueType="num">
                                      <p:cBhvr additive="repl">
                                        <p:cTn id="8"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4"/>
                                        </p:tgtEl>
                                        <p:attrNameLst>
                                          <p:attrName>style.visibility</p:attrName>
                                        </p:attrNameLst>
                                      </p:cBhvr>
                                      <p:to>
                                        <p:strVal val="visible"/>
                                      </p:to>
                                    </p:set>
                                    <p:anim calcmode="lin" valueType="num">
                                      <p:cBhvr additive="repl">
                                        <p:cTn id="13" dur="500" fill="hold"/>
                                        <p:tgtEl>
                                          <p:spTgt spid="134"/>
                                        </p:tgtEl>
                                        <p:attrNameLst>
                                          <p:attrName>ppt_x</p:attrName>
                                        </p:attrNameLst>
                                      </p:cBhvr>
                                      <p:tavLst>
                                        <p:tav tm="0">
                                          <p:val>
                                            <p:strVal val="#ppt_x"/>
                                          </p:val>
                                        </p:tav>
                                        <p:tav tm="100000">
                                          <p:val>
                                            <p:strVal val="#ppt_x"/>
                                          </p:val>
                                        </p:tav>
                                      </p:tavLst>
                                    </p:anim>
                                    <p:anim calcmode="lin" valueType="num">
                                      <p:cBhvr additive="repl">
                                        <p:cTn id="14"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2"/>
          <p:cNvPicPr/>
          <p:nvPr/>
        </p:nvPicPr>
        <p:blipFill>
          <a:blip r:embed="rId3"/>
          <a:stretch/>
        </p:blipFill>
        <p:spPr>
          <a:xfrm>
            <a:off x="0" y="20160"/>
            <a:ext cx="8974800" cy="5903280"/>
          </a:xfrm>
          <a:prstGeom prst="rect">
            <a:avLst/>
          </a:prstGeom>
          <a:ln>
            <a:noFill/>
          </a:ln>
        </p:spPr>
      </p:pic>
      <p:pic>
        <p:nvPicPr>
          <p:cNvPr id="138" name="Picture 8"/>
          <p:cNvPicPr/>
          <p:nvPr/>
        </p:nvPicPr>
        <p:blipFill>
          <a:blip r:embed="rId4"/>
          <a:stretch/>
        </p:blipFill>
        <p:spPr>
          <a:xfrm>
            <a:off x="8975160" y="1629720"/>
            <a:ext cx="3220200" cy="4293720"/>
          </a:xfrm>
          <a:prstGeom prst="rect">
            <a:avLst/>
          </a:prstGeom>
          <a:ln>
            <a:noFill/>
          </a:ln>
        </p:spPr>
      </p:pic>
      <p:pic>
        <p:nvPicPr>
          <p:cNvPr id="139" name="Picture 4"/>
          <p:cNvPicPr/>
          <p:nvPr/>
        </p:nvPicPr>
        <p:blipFill>
          <a:blip r:embed="rId5"/>
          <a:stretch/>
        </p:blipFill>
        <p:spPr>
          <a:xfrm>
            <a:off x="4082400" y="194760"/>
            <a:ext cx="4165200" cy="5553720"/>
          </a:xfrm>
          <a:prstGeom prst="rect">
            <a:avLst/>
          </a:prstGeom>
          <a:ln w="28440">
            <a:solidFill>
              <a:schemeClr val="tx1"/>
            </a:solidFill>
            <a:round/>
          </a:ln>
        </p:spPr>
      </p:pic>
      <p:sp>
        <p:nvSpPr>
          <p:cNvPr id="140" name="CustomShape 1"/>
          <p:cNvSpPr/>
          <p:nvPr/>
        </p:nvSpPr>
        <p:spPr>
          <a:xfrm>
            <a:off x="1430280" y="6120000"/>
            <a:ext cx="4580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NZ" sz="1800" b="0" strike="noStrike" spc="-1">
                <a:solidFill>
                  <a:srgbClr val="FFFF00"/>
                </a:solidFill>
                <a:uFill>
                  <a:solidFill>
                    <a:srgbClr val="FFFFFF"/>
                  </a:solidFill>
                </a:uFill>
                <a:latin typeface="Calibri"/>
              </a:rPr>
              <a:t>Coastal (totara)-Broadleaf limestone forest</a:t>
            </a:r>
            <a:endParaRPr lang="en-NZ"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QEII PowerPoint Template</Template>
  <TotalTime>0</TotalTime>
  <Words>1937</Words>
  <Application>Microsoft Office PowerPoint</Application>
  <PresentationFormat>Widescreen</PresentationFormat>
  <Paragraphs>250</Paragraphs>
  <Slides>39</Slides>
  <Notes>28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Arial</vt:lpstr>
      <vt:lpstr>Calibri</vt:lpstr>
      <vt:lpstr>Calibri Light</vt:lpstr>
      <vt:lpstr>DejaVu Sans</vt:lpstr>
      <vt:lpstr>Lucida Sans</vt:lpstr>
      <vt:lpstr>Raleway Medium</vt:lpstr>
      <vt:lpstr>StarSymbol</vt:lpstr>
      <vt:lpstr>Symbol</vt:lpstr>
      <vt:lpstr>Times New Roman</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Treen Nicholls</dc:creator>
  <dc:description/>
  <cp:lastModifiedBy>Treen Nicholls</cp:lastModifiedBy>
  <cp:revision>3</cp:revision>
  <dcterms:created xsi:type="dcterms:W3CDTF">2019-07-08T10:50:31Z</dcterms:created>
  <dcterms:modified xsi:type="dcterms:W3CDTF">2019-07-24T11:28:41Z</dcterms:modified>
  <dc:language>en-NZ</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28</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40</vt:i4>
  </property>
</Properties>
</file>